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handoutMasterIdLst>
    <p:handoutMasterId r:id="rId14"/>
  </p:handoutMasterIdLst>
  <p:sldIdLst>
    <p:sldId id="434" r:id="rId3"/>
    <p:sldId id="420" r:id="rId4"/>
    <p:sldId id="449" r:id="rId5"/>
    <p:sldId id="450" r:id="rId6"/>
    <p:sldId id="451" r:id="rId7"/>
    <p:sldId id="452" r:id="rId8"/>
    <p:sldId id="453" r:id="rId9"/>
    <p:sldId id="454" r:id="rId10"/>
    <p:sldId id="455" r:id="rId11"/>
    <p:sldId id="446" r:id="rId12"/>
  </p:sldIdLst>
  <p:sldSz cx="9144000" cy="6858000" type="screen4x3"/>
  <p:notesSz cx="6797675" cy="987425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FF3300"/>
    <a:srgbClr val="FF6600"/>
    <a:srgbClr val="FF3399"/>
    <a:srgbClr val="FF9900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9110" autoAdjust="0"/>
  </p:normalViewPr>
  <p:slideViewPr>
    <p:cSldViewPr>
      <p:cViewPr varScale="1">
        <p:scale>
          <a:sx n="73" d="100"/>
          <a:sy n="73" d="100"/>
        </p:scale>
        <p:origin x="12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322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8B9108-5DE5-4D50-A463-BFB51F418B1E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8BB7290-DD68-4FA9-8749-1BE31DF3C4DA}">
      <dgm:prSet phldrT="[Testo]" custT="1"/>
      <dgm:spPr/>
      <dgm:t>
        <a:bodyPr/>
        <a:lstStyle/>
        <a:p>
          <a:pPr algn="ctr"/>
          <a:r>
            <a:rPr lang="en-GB" sz="1600" b="1" dirty="0" smtClean="0"/>
            <a:t>23th of November</a:t>
          </a:r>
        </a:p>
        <a:p>
          <a:pPr algn="ctr"/>
          <a:r>
            <a:rPr lang="en-GB" sz="1400" b="0" dirty="0" smtClean="0"/>
            <a:t>Partners’ </a:t>
          </a:r>
          <a:r>
            <a:rPr lang="en-GB" sz="1400" b="1" dirty="0" smtClean="0"/>
            <a:t>sharing</a:t>
          </a:r>
          <a:r>
            <a:rPr lang="en-GB" sz="1400" b="0" dirty="0" smtClean="0"/>
            <a:t> and </a:t>
          </a:r>
          <a:r>
            <a:rPr lang="en-GB" sz="1400" b="1" dirty="0" smtClean="0"/>
            <a:t>validation</a:t>
          </a:r>
          <a:r>
            <a:rPr lang="en-GB" sz="1400" b="0" dirty="0" smtClean="0"/>
            <a:t> of  the survey’s </a:t>
          </a:r>
          <a:r>
            <a:rPr lang="en-GB" sz="1400" b="1" dirty="0" smtClean="0"/>
            <a:t>questionnaire</a:t>
          </a:r>
          <a:r>
            <a:rPr lang="en-GB" sz="1200" b="0" dirty="0" smtClean="0"/>
            <a:t> </a:t>
          </a:r>
          <a:endParaRPr lang="en-GB" sz="1200" b="0" dirty="0"/>
        </a:p>
      </dgm:t>
    </dgm:pt>
    <dgm:pt modelId="{87FB935F-BB0D-484B-9F1D-812C2FB8940D}" type="parTrans" cxnId="{946F7857-41F8-464A-9C51-D8856B03185F}">
      <dgm:prSet/>
      <dgm:spPr/>
      <dgm:t>
        <a:bodyPr/>
        <a:lstStyle/>
        <a:p>
          <a:endParaRPr lang="en-GB"/>
        </a:p>
      </dgm:t>
    </dgm:pt>
    <dgm:pt modelId="{6CC27A53-9C25-4511-8E3E-B122CA9C5A39}" type="sibTrans" cxnId="{946F7857-41F8-464A-9C51-D8856B03185F}">
      <dgm:prSet/>
      <dgm:spPr/>
      <dgm:t>
        <a:bodyPr/>
        <a:lstStyle/>
        <a:p>
          <a:endParaRPr lang="en-GB"/>
        </a:p>
      </dgm:t>
    </dgm:pt>
    <dgm:pt modelId="{ED160DCE-47B2-415B-BF3A-5F25CD45AA91}">
      <dgm:prSet phldrT="[Testo]" custT="1"/>
      <dgm:spPr/>
      <dgm:t>
        <a:bodyPr/>
        <a:lstStyle/>
        <a:p>
          <a:pPr algn="ctr"/>
          <a:r>
            <a:rPr lang="en-GB" sz="1600" b="1" dirty="0" smtClean="0"/>
            <a:t>By the 7</a:t>
          </a:r>
          <a:r>
            <a:rPr lang="en-GB" sz="1600" b="1" baseline="30000" dirty="0" smtClean="0"/>
            <a:t>th</a:t>
          </a:r>
          <a:r>
            <a:rPr lang="en-GB" sz="1600" b="1" dirty="0" smtClean="0"/>
            <a:t> of December  </a:t>
          </a:r>
        </a:p>
        <a:p>
          <a:pPr algn="ctr"/>
          <a:r>
            <a:rPr lang="en-GB" sz="1400" dirty="0" smtClean="0"/>
            <a:t>questionnaire  will be send   to  partners </a:t>
          </a:r>
          <a:r>
            <a:rPr lang="en-GB" sz="1400" b="1" dirty="0" smtClean="0"/>
            <a:t>to be translated in all the languages</a:t>
          </a:r>
          <a:endParaRPr lang="en-GB" sz="1400" b="1" dirty="0"/>
        </a:p>
      </dgm:t>
    </dgm:pt>
    <dgm:pt modelId="{611A2578-D8D3-40C4-AD2E-63CC95D17F93}" type="parTrans" cxnId="{E502EE15-CCD6-485E-ACA8-BD0AF157C4B4}">
      <dgm:prSet/>
      <dgm:spPr/>
      <dgm:t>
        <a:bodyPr/>
        <a:lstStyle/>
        <a:p>
          <a:endParaRPr lang="en-GB"/>
        </a:p>
      </dgm:t>
    </dgm:pt>
    <dgm:pt modelId="{43FD08BA-A314-48B4-AFB3-F974B20FD5CE}" type="sibTrans" cxnId="{E502EE15-CCD6-485E-ACA8-BD0AF157C4B4}">
      <dgm:prSet/>
      <dgm:spPr/>
      <dgm:t>
        <a:bodyPr/>
        <a:lstStyle/>
        <a:p>
          <a:endParaRPr lang="en-GB"/>
        </a:p>
      </dgm:t>
    </dgm:pt>
    <dgm:pt modelId="{7A0C48A5-4CB4-4E79-B9AD-B734596045D0}">
      <dgm:prSet phldrT="[Testo]" custT="1"/>
      <dgm:spPr/>
      <dgm:t>
        <a:bodyPr/>
        <a:lstStyle/>
        <a:p>
          <a:pPr algn="ctr"/>
          <a:r>
            <a:rPr lang="en-GB" sz="1600" b="1" u="sng" dirty="0" smtClean="0"/>
            <a:t>By the 7</a:t>
          </a:r>
          <a:r>
            <a:rPr lang="en-GB" sz="1600" b="1" u="sng" baseline="30000" dirty="0" smtClean="0"/>
            <a:t>th</a:t>
          </a:r>
          <a:r>
            <a:rPr lang="en-GB" sz="1600" b="1" u="sng" dirty="0" smtClean="0"/>
            <a:t> January 2019</a:t>
          </a:r>
        </a:p>
        <a:p>
          <a:pPr algn="ctr"/>
          <a:r>
            <a:rPr lang="en-GB" sz="1400" b="1" dirty="0" smtClean="0"/>
            <a:t>The partners will send the translated questionnaire </a:t>
          </a:r>
          <a:r>
            <a:rPr lang="en-GB" sz="1400" b="0" dirty="0" smtClean="0"/>
            <a:t>to be uploaded in google form</a:t>
          </a:r>
          <a:r>
            <a:rPr lang="en-GB" sz="1600" b="1" dirty="0" smtClean="0"/>
            <a:t>.</a:t>
          </a:r>
        </a:p>
      </dgm:t>
    </dgm:pt>
    <dgm:pt modelId="{06691B39-CA5D-4A83-82EA-C750F229FE7C}" type="parTrans" cxnId="{5095725E-8511-4F0C-A2A3-B366327E718D}">
      <dgm:prSet/>
      <dgm:spPr/>
      <dgm:t>
        <a:bodyPr/>
        <a:lstStyle/>
        <a:p>
          <a:endParaRPr lang="en-GB"/>
        </a:p>
      </dgm:t>
    </dgm:pt>
    <dgm:pt modelId="{8461402E-9933-45E5-BC66-B65B0902B3A8}" type="sibTrans" cxnId="{5095725E-8511-4F0C-A2A3-B366327E718D}">
      <dgm:prSet/>
      <dgm:spPr/>
      <dgm:t>
        <a:bodyPr/>
        <a:lstStyle/>
        <a:p>
          <a:endParaRPr lang="en-GB"/>
        </a:p>
      </dgm:t>
    </dgm:pt>
    <dgm:pt modelId="{FFCB18D2-8676-4407-B19B-71E5AADBA98B}">
      <dgm:prSet custT="1"/>
      <dgm:spPr/>
      <dgm:t>
        <a:bodyPr/>
        <a:lstStyle/>
        <a:p>
          <a:pPr algn="ctr"/>
          <a:r>
            <a:rPr lang="en-GB" sz="1600" b="1" dirty="0" smtClean="0"/>
            <a:t>The 25</a:t>
          </a:r>
          <a:r>
            <a:rPr lang="en-GB" sz="1600" b="1" baseline="30000" dirty="0" smtClean="0"/>
            <a:t>th</a:t>
          </a:r>
          <a:r>
            <a:rPr lang="en-GB" sz="1600" b="1" dirty="0" smtClean="0"/>
            <a:t> of January 2019</a:t>
          </a:r>
        </a:p>
        <a:p>
          <a:pPr algn="ctr"/>
          <a:r>
            <a:rPr lang="en-GB" sz="1600" b="1" dirty="0" smtClean="0">
              <a:solidFill>
                <a:srgbClr val="FF0000"/>
              </a:solidFill>
            </a:rPr>
            <a:t>OFFICIAL LAUNCH OF THE SURVEY IN BRUSSELS </a:t>
          </a:r>
        </a:p>
      </dgm:t>
    </dgm:pt>
    <dgm:pt modelId="{951E3A70-9025-492A-AAB0-18CFA5968377}" type="parTrans" cxnId="{2D6A23D7-CA0A-4283-91F4-613AE85EE3A8}">
      <dgm:prSet/>
      <dgm:spPr/>
      <dgm:t>
        <a:bodyPr/>
        <a:lstStyle/>
        <a:p>
          <a:endParaRPr lang="en-GB"/>
        </a:p>
      </dgm:t>
    </dgm:pt>
    <dgm:pt modelId="{61F8565F-56D5-432C-AF06-F4B40B0DBBD3}" type="sibTrans" cxnId="{2D6A23D7-CA0A-4283-91F4-613AE85EE3A8}">
      <dgm:prSet/>
      <dgm:spPr/>
      <dgm:t>
        <a:bodyPr/>
        <a:lstStyle/>
        <a:p>
          <a:endParaRPr lang="en-GB"/>
        </a:p>
      </dgm:t>
    </dgm:pt>
    <dgm:pt modelId="{72B45203-2AC5-4DE0-89EE-024E6CBD708C}">
      <dgm:prSet/>
      <dgm:spPr/>
      <dgm:t>
        <a:bodyPr/>
        <a:lstStyle/>
        <a:p>
          <a:endParaRPr lang="it-IT"/>
        </a:p>
      </dgm:t>
    </dgm:pt>
    <dgm:pt modelId="{33C8A35E-D7A1-4CEF-B590-94A5E18AF641}" type="parTrans" cxnId="{15067B4D-6831-4306-BAF0-E37C875E379A}">
      <dgm:prSet/>
      <dgm:spPr/>
      <dgm:t>
        <a:bodyPr/>
        <a:lstStyle/>
        <a:p>
          <a:endParaRPr lang="it-IT"/>
        </a:p>
      </dgm:t>
    </dgm:pt>
    <dgm:pt modelId="{7475184D-E89A-41CD-AE11-8D0E98FD03FC}" type="sibTrans" cxnId="{15067B4D-6831-4306-BAF0-E37C875E379A}">
      <dgm:prSet/>
      <dgm:spPr/>
      <dgm:t>
        <a:bodyPr/>
        <a:lstStyle/>
        <a:p>
          <a:endParaRPr lang="it-IT"/>
        </a:p>
      </dgm:t>
    </dgm:pt>
    <dgm:pt modelId="{2737C9DD-24FF-4994-B7DF-34C12D178CBF}">
      <dgm:prSet/>
      <dgm:spPr/>
      <dgm:t>
        <a:bodyPr/>
        <a:lstStyle/>
        <a:p>
          <a:endParaRPr lang="it-IT"/>
        </a:p>
      </dgm:t>
    </dgm:pt>
    <dgm:pt modelId="{E90C831B-5B83-4F16-B695-810715D6A9D4}" type="parTrans" cxnId="{4EE2802B-0239-4F9F-BAD7-E9A8A14C76EF}">
      <dgm:prSet/>
      <dgm:spPr/>
      <dgm:t>
        <a:bodyPr/>
        <a:lstStyle/>
        <a:p>
          <a:endParaRPr lang="it-IT"/>
        </a:p>
      </dgm:t>
    </dgm:pt>
    <dgm:pt modelId="{1CA15D83-59EA-4A95-AF4E-6EAF9E1AC320}" type="sibTrans" cxnId="{4EE2802B-0239-4F9F-BAD7-E9A8A14C76EF}">
      <dgm:prSet/>
      <dgm:spPr/>
      <dgm:t>
        <a:bodyPr/>
        <a:lstStyle/>
        <a:p>
          <a:endParaRPr lang="it-IT"/>
        </a:p>
      </dgm:t>
    </dgm:pt>
    <dgm:pt modelId="{408E881F-362C-4365-B003-E47D112BD575}">
      <dgm:prSet/>
      <dgm:spPr/>
      <dgm:t>
        <a:bodyPr/>
        <a:lstStyle/>
        <a:p>
          <a:endParaRPr lang="it-IT"/>
        </a:p>
      </dgm:t>
    </dgm:pt>
    <dgm:pt modelId="{B10C0792-A5B7-4DCE-9EF2-3F6FD1D43ABB}" type="parTrans" cxnId="{FC760760-1D84-4000-9A5D-46E371524619}">
      <dgm:prSet/>
      <dgm:spPr/>
      <dgm:t>
        <a:bodyPr/>
        <a:lstStyle/>
        <a:p>
          <a:endParaRPr lang="it-IT"/>
        </a:p>
      </dgm:t>
    </dgm:pt>
    <dgm:pt modelId="{9A4F9FD0-AFD5-48EF-A1F7-2565B12392FA}" type="sibTrans" cxnId="{FC760760-1D84-4000-9A5D-46E371524619}">
      <dgm:prSet/>
      <dgm:spPr/>
      <dgm:t>
        <a:bodyPr/>
        <a:lstStyle/>
        <a:p>
          <a:endParaRPr lang="it-IT"/>
        </a:p>
      </dgm:t>
    </dgm:pt>
    <dgm:pt modelId="{56E104D1-A992-4443-B338-7AFF01B33E56}" type="pres">
      <dgm:prSet presAssocID="{2D8B9108-5DE5-4D50-A463-BFB51F418B1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344517BD-E372-4C1A-9F1C-05AFC8B9B88B}" type="pres">
      <dgm:prSet presAssocID="{B8BB7290-DD68-4FA9-8749-1BE31DF3C4DA}" presName="composite" presStyleCnt="0"/>
      <dgm:spPr/>
    </dgm:pt>
    <dgm:pt modelId="{173EE4C7-C02F-45D7-B53B-344D65E4AEEE}" type="pres">
      <dgm:prSet presAssocID="{B8BB7290-DD68-4FA9-8749-1BE31DF3C4DA}" presName="LShape" presStyleLbl="alignNode1" presStyleIdx="0" presStyleCnt="13"/>
      <dgm:spPr/>
    </dgm:pt>
    <dgm:pt modelId="{69C07D8C-CEA3-45FF-910C-05B58C90C494}" type="pres">
      <dgm:prSet presAssocID="{B8BB7290-DD68-4FA9-8749-1BE31DF3C4DA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D80397-3981-42A0-A8A5-02A9215E0BE5}" type="pres">
      <dgm:prSet presAssocID="{B8BB7290-DD68-4FA9-8749-1BE31DF3C4DA}" presName="Triangle" presStyleLbl="alignNode1" presStyleIdx="1" presStyleCnt="13"/>
      <dgm:spPr/>
    </dgm:pt>
    <dgm:pt modelId="{535C42FC-09B5-40E1-9076-75CD52C10756}" type="pres">
      <dgm:prSet presAssocID="{6CC27A53-9C25-4511-8E3E-B122CA9C5A39}" presName="sibTrans" presStyleCnt="0"/>
      <dgm:spPr/>
    </dgm:pt>
    <dgm:pt modelId="{9A700EF4-AA84-487A-ABE8-28FCE6FDFEDE}" type="pres">
      <dgm:prSet presAssocID="{6CC27A53-9C25-4511-8E3E-B122CA9C5A39}" presName="space" presStyleCnt="0"/>
      <dgm:spPr/>
    </dgm:pt>
    <dgm:pt modelId="{732E1FE4-065A-4629-B2E4-332AC8D14B48}" type="pres">
      <dgm:prSet presAssocID="{ED160DCE-47B2-415B-BF3A-5F25CD45AA91}" presName="composite" presStyleCnt="0"/>
      <dgm:spPr/>
    </dgm:pt>
    <dgm:pt modelId="{C152E636-BEB9-4ABD-9D58-2339C78B3111}" type="pres">
      <dgm:prSet presAssocID="{ED160DCE-47B2-415B-BF3A-5F25CD45AA91}" presName="LShape" presStyleLbl="alignNode1" presStyleIdx="2" presStyleCnt="13"/>
      <dgm:spPr/>
    </dgm:pt>
    <dgm:pt modelId="{0CFC837E-2A67-49BB-9C9B-7BDA70EEC92F}" type="pres">
      <dgm:prSet presAssocID="{ED160DCE-47B2-415B-BF3A-5F25CD45AA91}" presName="ParentText" presStyleLbl="revTx" presStyleIdx="1" presStyleCnt="7" custScaleX="110580" custLinFactNeighborX="39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AAC37E-26EC-4712-AFF6-D17624CA723A}" type="pres">
      <dgm:prSet presAssocID="{ED160DCE-47B2-415B-BF3A-5F25CD45AA91}" presName="Triangle" presStyleLbl="alignNode1" presStyleIdx="3" presStyleCnt="13"/>
      <dgm:spPr/>
    </dgm:pt>
    <dgm:pt modelId="{0665588B-75BB-43F1-B677-14BC8D76B5DC}" type="pres">
      <dgm:prSet presAssocID="{43FD08BA-A314-48B4-AFB3-F974B20FD5CE}" presName="sibTrans" presStyleCnt="0"/>
      <dgm:spPr/>
    </dgm:pt>
    <dgm:pt modelId="{4516A013-B012-4BF9-8437-53BB08DE4760}" type="pres">
      <dgm:prSet presAssocID="{43FD08BA-A314-48B4-AFB3-F974B20FD5CE}" presName="space" presStyleCnt="0"/>
      <dgm:spPr/>
    </dgm:pt>
    <dgm:pt modelId="{D907C98D-EA28-4948-9F63-2D34E78BD451}" type="pres">
      <dgm:prSet presAssocID="{7A0C48A5-4CB4-4E79-B9AD-B734596045D0}" presName="composite" presStyleCnt="0"/>
      <dgm:spPr/>
    </dgm:pt>
    <dgm:pt modelId="{4861C6FB-F43A-48D9-BB10-978F969192C0}" type="pres">
      <dgm:prSet presAssocID="{7A0C48A5-4CB4-4E79-B9AD-B734596045D0}" presName="LShape" presStyleLbl="alignNode1" presStyleIdx="4" presStyleCnt="13"/>
      <dgm:spPr/>
    </dgm:pt>
    <dgm:pt modelId="{837EA672-1B3E-488B-96C8-1B99AA38BC18}" type="pres">
      <dgm:prSet presAssocID="{7A0C48A5-4CB4-4E79-B9AD-B734596045D0}" presName="ParentText" presStyleLbl="revTx" presStyleIdx="2" presStyleCnt="7" custScaleX="122266" custLinFactNeighborX="67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3D3C08-9186-4BF1-B139-EFB7FBD9A552}" type="pres">
      <dgm:prSet presAssocID="{7A0C48A5-4CB4-4E79-B9AD-B734596045D0}" presName="Triangle" presStyleLbl="alignNode1" presStyleIdx="5" presStyleCnt="13"/>
      <dgm:spPr/>
    </dgm:pt>
    <dgm:pt modelId="{8CC18A31-467A-47E6-9A1C-7E4C02EFE5AA}" type="pres">
      <dgm:prSet presAssocID="{8461402E-9933-45E5-BC66-B65B0902B3A8}" presName="sibTrans" presStyleCnt="0"/>
      <dgm:spPr/>
    </dgm:pt>
    <dgm:pt modelId="{C822CAA3-3CE5-4A3B-A13C-7994B5B41A22}" type="pres">
      <dgm:prSet presAssocID="{8461402E-9933-45E5-BC66-B65B0902B3A8}" presName="space" presStyleCnt="0"/>
      <dgm:spPr/>
    </dgm:pt>
    <dgm:pt modelId="{E3E8A369-BBF8-4A1B-87DD-335F0777AD6A}" type="pres">
      <dgm:prSet presAssocID="{FFCB18D2-8676-4407-B19B-71E5AADBA98B}" presName="composite" presStyleCnt="0"/>
      <dgm:spPr/>
    </dgm:pt>
    <dgm:pt modelId="{C3961EDC-86AE-48DE-987F-7F41D8966234}" type="pres">
      <dgm:prSet presAssocID="{FFCB18D2-8676-4407-B19B-71E5AADBA98B}" presName="LShape" presStyleLbl="alignNode1" presStyleIdx="6" presStyleCnt="13"/>
      <dgm:spPr/>
    </dgm:pt>
    <dgm:pt modelId="{3986C34C-2B19-4487-8D95-99EB40701363}" type="pres">
      <dgm:prSet presAssocID="{FFCB18D2-8676-4407-B19B-71E5AADBA98B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06FFB0-34B9-4C3C-AC97-DF01BB009AF2}" type="pres">
      <dgm:prSet presAssocID="{FFCB18D2-8676-4407-B19B-71E5AADBA98B}" presName="Triangle" presStyleLbl="alignNode1" presStyleIdx="7" presStyleCnt="13"/>
      <dgm:spPr/>
    </dgm:pt>
    <dgm:pt modelId="{E52949B4-8E0D-4B7C-B6AB-96D1B73ADC8B}" type="pres">
      <dgm:prSet presAssocID="{61F8565F-56D5-432C-AF06-F4B40B0DBBD3}" presName="sibTrans" presStyleCnt="0"/>
      <dgm:spPr/>
    </dgm:pt>
    <dgm:pt modelId="{444C93A1-B9E4-4991-819E-18E88C508E9D}" type="pres">
      <dgm:prSet presAssocID="{61F8565F-56D5-432C-AF06-F4B40B0DBBD3}" presName="space" presStyleCnt="0"/>
      <dgm:spPr/>
    </dgm:pt>
    <dgm:pt modelId="{BB55A3E9-8B82-4BB4-8D64-04626E7EC70D}" type="pres">
      <dgm:prSet presAssocID="{72B45203-2AC5-4DE0-89EE-024E6CBD708C}" presName="composite" presStyleCnt="0"/>
      <dgm:spPr/>
    </dgm:pt>
    <dgm:pt modelId="{76A49C3E-A1C6-4834-93A6-680560ACDDE6}" type="pres">
      <dgm:prSet presAssocID="{72B45203-2AC5-4DE0-89EE-024E6CBD708C}" presName="LShape" presStyleLbl="alignNode1" presStyleIdx="8" presStyleCnt="13"/>
      <dgm:spPr/>
    </dgm:pt>
    <dgm:pt modelId="{27EF73EC-2EBD-4FB6-B2A9-685532F62815}" type="pres">
      <dgm:prSet presAssocID="{72B45203-2AC5-4DE0-89EE-024E6CBD708C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A0B525-77C2-4079-92AE-1D1521A0F7D1}" type="pres">
      <dgm:prSet presAssocID="{72B45203-2AC5-4DE0-89EE-024E6CBD708C}" presName="Triangle" presStyleLbl="alignNode1" presStyleIdx="9" presStyleCnt="13"/>
      <dgm:spPr/>
    </dgm:pt>
    <dgm:pt modelId="{F7CE4D58-E5A9-49F7-93C2-F21BCD519EAF}" type="pres">
      <dgm:prSet presAssocID="{7475184D-E89A-41CD-AE11-8D0E98FD03FC}" presName="sibTrans" presStyleCnt="0"/>
      <dgm:spPr/>
    </dgm:pt>
    <dgm:pt modelId="{CF6ADE21-2319-4298-99CE-EE81BB7E9187}" type="pres">
      <dgm:prSet presAssocID="{7475184D-E89A-41CD-AE11-8D0E98FD03FC}" presName="space" presStyleCnt="0"/>
      <dgm:spPr/>
    </dgm:pt>
    <dgm:pt modelId="{EFBCC732-4AD5-4E72-8773-C19E94417AE2}" type="pres">
      <dgm:prSet presAssocID="{2737C9DD-24FF-4994-B7DF-34C12D178CBF}" presName="composite" presStyleCnt="0"/>
      <dgm:spPr/>
    </dgm:pt>
    <dgm:pt modelId="{D23A7CC2-CD05-4FFF-A392-16CF507629E7}" type="pres">
      <dgm:prSet presAssocID="{2737C9DD-24FF-4994-B7DF-34C12D178CBF}" presName="LShape" presStyleLbl="alignNode1" presStyleIdx="10" presStyleCnt="13"/>
      <dgm:spPr/>
    </dgm:pt>
    <dgm:pt modelId="{F66B4233-2E61-417B-A840-AEDD1DA88F3C}" type="pres">
      <dgm:prSet presAssocID="{2737C9DD-24FF-4994-B7DF-34C12D178CBF}" presName="ParentText" presStyleLbl="revTx" presStyleIdx="5" presStyleCnt="7" custLinFactX="-24225" custLinFactNeighborX="-100000" custLinFactNeighborY="381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36DCD4-638F-47E4-BF0F-8596710E51C0}" type="pres">
      <dgm:prSet presAssocID="{2737C9DD-24FF-4994-B7DF-34C12D178CBF}" presName="Triangle" presStyleLbl="alignNode1" presStyleIdx="11" presStyleCnt="13"/>
      <dgm:spPr/>
    </dgm:pt>
    <dgm:pt modelId="{16CDBD93-6191-4410-8ED2-79F534E9BDBE}" type="pres">
      <dgm:prSet presAssocID="{1CA15D83-59EA-4A95-AF4E-6EAF9E1AC320}" presName="sibTrans" presStyleCnt="0"/>
      <dgm:spPr/>
    </dgm:pt>
    <dgm:pt modelId="{F6CA146A-0CD4-4C9D-BA28-1B7206B4A834}" type="pres">
      <dgm:prSet presAssocID="{1CA15D83-59EA-4A95-AF4E-6EAF9E1AC320}" presName="space" presStyleCnt="0"/>
      <dgm:spPr/>
    </dgm:pt>
    <dgm:pt modelId="{364D7B19-5198-4A33-B18F-260B8B16FA5D}" type="pres">
      <dgm:prSet presAssocID="{408E881F-362C-4365-B003-E47D112BD575}" presName="composite" presStyleCnt="0"/>
      <dgm:spPr/>
    </dgm:pt>
    <dgm:pt modelId="{608B2B9F-12DE-497B-AC11-B99ACEA14617}" type="pres">
      <dgm:prSet presAssocID="{408E881F-362C-4365-B003-E47D112BD575}" presName="LShape" presStyleLbl="alignNode1" presStyleIdx="12" presStyleCnt="13"/>
      <dgm:spPr/>
    </dgm:pt>
    <dgm:pt modelId="{C3FD49D9-CB14-4149-A59F-3D66EBB4E9F2}" type="pres">
      <dgm:prSet presAssocID="{408E881F-362C-4365-B003-E47D112BD575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095725E-8511-4F0C-A2A3-B366327E718D}" srcId="{2D8B9108-5DE5-4D50-A463-BFB51F418B1E}" destId="{7A0C48A5-4CB4-4E79-B9AD-B734596045D0}" srcOrd="2" destOrd="0" parTransId="{06691B39-CA5D-4A83-82EA-C750F229FE7C}" sibTransId="{8461402E-9933-45E5-BC66-B65B0902B3A8}"/>
    <dgm:cxn modelId="{40E7B491-BCE4-4DB3-B1E5-8D5A04E3D5DF}" type="presOf" srcId="{408E881F-362C-4365-B003-E47D112BD575}" destId="{C3FD49D9-CB14-4149-A59F-3D66EBB4E9F2}" srcOrd="0" destOrd="0" presId="urn:microsoft.com/office/officeart/2009/3/layout/StepUpProcess"/>
    <dgm:cxn modelId="{9B309D67-B751-4515-926D-AFA77861A58B}" type="presOf" srcId="{7A0C48A5-4CB4-4E79-B9AD-B734596045D0}" destId="{837EA672-1B3E-488B-96C8-1B99AA38BC18}" srcOrd="0" destOrd="0" presId="urn:microsoft.com/office/officeart/2009/3/layout/StepUpProcess"/>
    <dgm:cxn modelId="{89747687-A9D2-4A46-80A9-B28DAD7F7B62}" type="presOf" srcId="{B8BB7290-DD68-4FA9-8749-1BE31DF3C4DA}" destId="{69C07D8C-CEA3-45FF-910C-05B58C90C494}" srcOrd="0" destOrd="0" presId="urn:microsoft.com/office/officeart/2009/3/layout/StepUpProcess"/>
    <dgm:cxn modelId="{1FB7C584-ED16-4316-80B9-1ED5C283E076}" type="presOf" srcId="{2D8B9108-5DE5-4D50-A463-BFB51F418B1E}" destId="{56E104D1-A992-4443-B338-7AFF01B33E56}" srcOrd="0" destOrd="0" presId="urn:microsoft.com/office/officeart/2009/3/layout/StepUpProcess"/>
    <dgm:cxn modelId="{2322BD39-CF22-434E-9722-9B675F51651E}" type="presOf" srcId="{FFCB18D2-8676-4407-B19B-71E5AADBA98B}" destId="{3986C34C-2B19-4487-8D95-99EB40701363}" srcOrd="0" destOrd="0" presId="urn:microsoft.com/office/officeart/2009/3/layout/StepUpProcess"/>
    <dgm:cxn modelId="{4EE2802B-0239-4F9F-BAD7-E9A8A14C76EF}" srcId="{2D8B9108-5DE5-4D50-A463-BFB51F418B1E}" destId="{2737C9DD-24FF-4994-B7DF-34C12D178CBF}" srcOrd="5" destOrd="0" parTransId="{E90C831B-5B83-4F16-B695-810715D6A9D4}" sibTransId="{1CA15D83-59EA-4A95-AF4E-6EAF9E1AC320}"/>
    <dgm:cxn modelId="{FC760760-1D84-4000-9A5D-46E371524619}" srcId="{2D8B9108-5DE5-4D50-A463-BFB51F418B1E}" destId="{408E881F-362C-4365-B003-E47D112BD575}" srcOrd="6" destOrd="0" parTransId="{B10C0792-A5B7-4DCE-9EF2-3F6FD1D43ABB}" sibTransId="{9A4F9FD0-AFD5-48EF-A1F7-2565B12392FA}"/>
    <dgm:cxn modelId="{2D6A23D7-CA0A-4283-91F4-613AE85EE3A8}" srcId="{2D8B9108-5DE5-4D50-A463-BFB51F418B1E}" destId="{FFCB18D2-8676-4407-B19B-71E5AADBA98B}" srcOrd="3" destOrd="0" parTransId="{951E3A70-9025-492A-AAB0-18CFA5968377}" sibTransId="{61F8565F-56D5-432C-AF06-F4B40B0DBBD3}"/>
    <dgm:cxn modelId="{946F7857-41F8-464A-9C51-D8856B03185F}" srcId="{2D8B9108-5DE5-4D50-A463-BFB51F418B1E}" destId="{B8BB7290-DD68-4FA9-8749-1BE31DF3C4DA}" srcOrd="0" destOrd="0" parTransId="{87FB935F-BB0D-484B-9F1D-812C2FB8940D}" sibTransId="{6CC27A53-9C25-4511-8E3E-B122CA9C5A39}"/>
    <dgm:cxn modelId="{E502EE15-CCD6-485E-ACA8-BD0AF157C4B4}" srcId="{2D8B9108-5DE5-4D50-A463-BFB51F418B1E}" destId="{ED160DCE-47B2-415B-BF3A-5F25CD45AA91}" srcOrd="1" destOrd="0" parTransId="{611A2578-D8D3-40C4-AD2E-63CC95D17F93}" sibTransId="{43FD08BA-A314-48B4-AFB3-F974B20FD5CE}"/>
    <dgm:cxn modelId="{96B8C1B6-ED3D-4D47-A068-21A7538ADA2E}" type="presOf" srcId="{ED160DCE-47B2-415B-BF3A-5F25CD45AA91}" destId="{0CFC837E-2A67-49BB-9C9B-7BDA70EEC92F}" srcOrd="0" destOrd="0" presId="urn:microsoft.com/office/officeart/2009/3/layout/StepUpProcess"/>
    <dgm:cxn modelId="{DCECAA9B-B043-42C9-A2F3-DF27ABA8C261}" type="presOf" srcId="{2737C9DD-24FF-4994-B7DF-34C12D178CBF}" destId="{F66B4233-2E61-417B-A840-AEDD1DA88F3C}" srcOrd="0" destOrd="0" presId="urn:microsoft.com/office/officeart/2009/3/layout/StepUpProcess"/>
    <dgm:cxn modelId="{A8171AD4-17B2-49F2-BA62-F87D0FF32A5F}" type="presOf" srcId="{72B45203-2AC5-4DE0-89EE-024E6CBD708C}" destId="{27EF73EC-2EBD-4FB6-B2A9-685532F62815}" srcOrd="0" destOrd="0" presId="urn:microsoft.com/office/officeart/2009/3/layout/StepUpProcess"/>
    <dgm:cxn modelId="{15067B4D-6831-4306-BAF0-E37C875E379A}" srcId="{2D8B9108-5DE5-4D50-A463-BFB51F418B1E}" destId="{72B45203-2AC5-4DE0-89EE-024E6CBD708C}" srcOrd="4" destOrd="0" parTransId="{33C8A35E-D7A1-4CEF-B590-94A5E18AF641}" sibTransId="{7475184D-E89A-41CD-AE11-8D0E98FD03FC}"/>
    <dgm:cxn modelId="{C0F4B325-A5BD-4381-AA3C-0B87033CF318}" type="presParOf" srcId="{56E104D1-A992-4443-B338-7AFF01B33E56}" destId="{344517BD-E372-4C1A-9F1C-05AFC8B9B88B}" srcOrd="0" destOrd="0" presId="urn:microsoft.com/office/officeart/2009/3/layout/StepUpProcess"/>
    <dgm:cxn modelId="{C98B9BAE-B437-4151-9C62-F4CA8AB757FA}" type="presParOf" srcId="{344517BD-E372-4C1A-9F1C-05AFC8B9B88B}" destId="{173EE4C7-C02F-45D7-B53B-344D65E4AEEE}" srcOrd="0" destOrd="0" presId="urn:microsoft.com/office/officeart/2009/3/layout/StepUpProcess"/>
    <dgm:cxn modelId="{B4C2B100-4840-4C9E-B927-923FE9156E78}" type="presParOf" srcId="{344517BD-E372-4C1A-9F1C-05AFC8B9B88B}" destId="{69C07D8C-CEA3-45FF-910C-05B58C90C494}" srcOrd="1" destOrd="0" presId="urn:microsoft.com/office/officeart/2009/3/layout/StepUpProcess"/>
    <dgm:cxn modelId="{F69016C4-0486-4097-BC66-66E3D85D460E}" type="presParOf" srcId="{344517BD-E372-4C1A-9F1C-05AFC8B9B88B}" destId="{E8D80397-3981-42A0-A8A5-02A9215E0BE5}" srcOrd="2" destOrd="0" presId="urn:microsoft.com/office/officeart/2009/3/layout/StepUpProcess"/>
    <dgm:cxn modelId="{7472307B-9074-4808-925D-DBD797F78077}" type="presParOf" srcId="{56E104D1-A992-4443-B338-7AFF01B33E56}" destId="{535C42FC-09B5-40E1-9076-75CD52C10756}" srcOrd="1" destOrd="0" presId="urn:microsoft.com/office/officeart/2009/3/layout/StepUpProcess"/>
    <dgm:cxn modelId="{0B161268-A474-4349-8CD3-62D4E299FA06}" type="presParOf" srcId="{535C42FC-09B5-40E1-9076-75CD52C10756}" destId="{9A700EF4-AA84-487A-ABE8-28FCE6FDFEDE}" srcOrd="0" destOrd="0" presId="urn:microsoft.com/office/officeart/2009/3/layout/StepUpProcess"/>
    <dgm:cxn modelId="{FDC79F1A-11D9-4FAE-AF53-CAB9C5084B57}" type="presParOf" srcId="{56E104D1-A992-4443-B338-7AFF01B33E56}" destId="{732E1FE4-065A-4629-B2E4-332AC8D14B48}" srcOrd="2" destOrd="0" presId="urn:microsoft.com/office/officeart/2009/3/layout/StepUpProcess"/>
    <dgm:cxn modelId="{C40E2C4E-5C91-4907-9590-A5DBBDEA68A6}" type="presParOf" srcId="{732E1FE4-065A-4629-B2E4-332AC8D14B48}" destId="{C152E636-BEB9-4ABD-9D58-2339C78B3111}" srcOrd="0" destOrd="0" presId="urn:microsoft.com/office/officeart/2009/3/layout/StepUpProcess"/>
    <dgm:cxn modelId="{2F291875-73D4-4C5E-BF79-D3D2546AFB64}" type="presParOf" srcId="{732E1FE4-065A-4629-B2E4-332AC8D14B48}" destId="{0CFC837E-2A67-49BB-9C9B-7BDA70EEC92F}" srcOrd="1" destOrd="0" presId="urn:microsoft.com/office/officeart/2009/3/layout/StepUpProcess"/>
    <dgm:cxn modelId="{39D72C1F-F8FB-4147-A6BC-721A5063246E}" type="presParOf" srcId="{732E1FE4-065A-4629-B2E4-332AC8D14B48}" destId="{B2AAC37E-26EC-4712-AFF6-D17624CA723A}" srcOrd="2" destOrd="0" presId="urn:microsoft.com/office/officeart/2009/3/layout/StepUpProcess"/>
    <dgm:cxn modelId="{E8DD546B-861C-4BEF-BDBD-4EEDA4DA68F5}" type="presParOf" srcId="{56E104D1-A992-4443-B338-7AFF01B33E56}" destId="{0665588B-75BB-43F1-B677-14BC8D76B5DC}" srcOrd="3" destOrd="0" presId="urn:microsoft.com/office/officeart/2009/3/layout/StepUpProcess"/>
    <dgm:cxn modelId="{334D28E7-3EB2-476D-B6E9-0AC07AAEFCBF}" type="presParOf" srcId="{0665588B-75BB-43F1-B677-14BC8D76B5DC}" destId="{4516A013-B012-4BF9-8437-53BB08DE4760}" srcOrd="0" destOrd="0" presId="urn:microsoft.com/office/officeart/2009/3/layout/StepUpProcess"/>
    <dgm:cxn modelId="{90295083-6BD1-4DC0-BC25-8A316430E122}" type="presParOf" srcId="{56E104D1-A992-4443-B338-7AFF01B33E56}" destId="{D907C98D-EA28-4948-9F63-2D34E78BD451}" srcOrd="4" destOrd="0" presId="urn:microsoft.com/office/officeart/2009/3/layout/StepUpProcess"/>
    <dgm:cxn modelId="{C279E93B-101C-4C1F-AE3C-33354A36BE32}" type="presParOf" srcId="{D907C98D-EA28-4948-9F63-2D34E78BD451}" destId="{4861C6FB-F43A-48D9-BB10-978F969192C0}" srcOrd="0" destOrd="0" presId="urn:microsoft.com/office/officeart/2009/3/layout/StepUpProcess"/>
    <dgm:cxn modelId="{99C3AA3F-39AA-4624-8BB3-F4B3BA27DD37}" type="presParOf" srcId="{D907C98D-EA28-4948-9F63-2D34E78BD451}" destId="{837EA672-1B3E-488B-96C8-1B99AA38BC18}" srcOrd="1" destOrd="0" presId="urn:microsoft.com/office/officeart/2009/3/layout/StepUpProcess"/>
    <dgm:cxn modelId="{5775D3DD-22D9-48EA-952F-1F6FBE350431}" type="presParOf" srcId="{D907C98D-EA28-4948-9F63-2D34E78BD451}" destId="{7F3D3C08-9186-4BF1-B139-EFB7FBD9A552}" srcOrd="2" destOrd="0" presId="urn:microsoft.com/office/officeart/2009/3/layout/StepUpProcess"/>
    <dgm:cxn modelId="{31B78E86-0282-48E9-A020-A40F97EAC94A}" type="presParOf" srcId="{56E104D1-A992-4443-B338-7AFF01B33E56}" destId="{8CC18A31-467A-47E6-9A1C-7E4C02EFE5AA}" srcOrd="5" destOrd="0" presId="urn:microsoft.com/office/officeart/2009/3/layout/StepUpProcess"/>
    <dgm:cxn modelId="{86C0E6D7-1C1C-438A-9149-666EE5353D7B}" type="presParOf" srcId="{8CC18A31-467A-47E6-9A1C-7E4C02EFE5AA}" destId="{C822CAA3-3CE5-4A3B-A13C-7994B5B41A22}" srcOrd="0" destOrd="0" presId="urn:microsoft.com/office/officeart/2009/3/layout/StepUpProcess"/>
    <dgm:cxn modelId="{2EB82552-684D-429C-90AD-79EE52ECBB16}" type="presParOf" srcId="{56E104D1-A992-4443-B338-7AFF01B33E56}" destId="{E3E8A369-BBF8-4A1B-87DD-335F0777AD6A}" srcOrd="6" destOrd="0" presId="urn:microsoft.com/office/officeart/2009/3/layout/StepUpProcess"/>
    <dgm:cxn modelId="{7C2BAFD6-33C8-40F0-9BDD-6DC1DDF9F181}" type="presParOf" srcId="{E3E8A369-BBF8-4A1B-87DD-335F0777AD6A}" destId="{C3961EDC-86AE-48DE-987F-7F41D8966234}" srcOrd="0" destOrd="0" presId="urn:microsoft.com/office/officeart/2009/3/layout/StepUpProcess"/>
    <dgm:cxn modelId="{4A562E8D-EB79-4410-826C-E55691A05A5A}" type="presParOf" srcId="{E3E8A369-BBF8-4A1B-87DD-335F0777AD6A}" destId="{3986C34C-2B19-4487-8D95-99EB40701363}" srcOrd="1" destOrd="0" presId="urn:microsoft.com/office/officeart/2009/3/layout/StepUpProcess"/>
    <dgm:cxn modelId="{DA16196D-B4A1-43A9-87CB-06DDE809183C}" type="presParOf" srcId="{E3E8A369-BBF8-4A1B-87DD-335F0777AD6A}" destId="{7906FFB0-34B9-4C3C-AC97-DF01BB009AF2}" srcOrd="2" destOrd="0" presId="urn:microsoft.com/office/officeart/2009/3/layout/StepUpProcess"/>
    <dgm:cxn modelId="{DF17C5FB-0366-4169-8C78-0596D6C486E1}" type="presParOf" srcId="{56E104D1-A992-4443-B338-7AFF01B33E56}" destId="{E52949B4-8E0D-4B7C-B6AB-96D1B73ADC8B}" srcOrd="7" destOrd="0" presId="urn:microsoft.com/office/officeart/2009/3/layout/StepUpProcess"/>
    <dgm:cxn modelId="{1C9E44C3-4DDC-4C7E-8BBF-43BFF4B9A60C}" type="presParOf" srcId="{E52949B4-8E0D-4B7C-B6AB-96D1B73ADC8B}" destId="{444C93A1-B9E4-4991-819E-18E88C508E9D}" srcOrd="0" destOrd="0" presId="urn:microsoft.com/office/officeart/2009/3/layout/StepUpProcess"/>
    <dgm:cxn modelId="{D1BA8312-10D2-408F-9029-43EA7823C32E}" type="presParOf" srcId="{56E104D1-A992-4443-B338-7AFF01B33E56}" destId="{BB55A3E9-8B82-4BB4-8D64-04626E7EC70D}" srcOrd="8" destOrd="0" presId="urn:microsoft.com/office/officeart/2009/3/layout/StepUpProcess"/>
    <dgm:cxn modelId="{CF094059-4B59-46BD-B1B4-BC4C38C4E373}" type="presParOf" srcId="{BB55A3E9-8B82-4BB4-8D64-04626E7EC70D}" destId="{76A49C3E-A1C6-4834-93A6-680560ACDDE6}" srcOrd="0" destOrd="0" presId="urn:microsoft.com/office/officeart/2009/3/layout/StepUpProcess"/>
    <dgm:cxn modelId="{8D823A18-D4BA-4372-B287-1BEDCDCCC457}" type="presParOf" srcId="{BB55A3E9-8B82-4BB4-8D64-04626E7EC70D}" destId="{27EF73EC-2EBD-4FB6-B2A9-685532F62815}" srcOrd="1" destOrd="0" presId="urn:microsoft.com/office/officeart/2009/3/layout/StepUpProcess"/>
    <dgm:cxn modelId="{5C53C430-E965-4964-A9F2-A8877CA0E131}" type="presParOf" srcId="{BB55A3E9-8B82-4BB4-8D64-04626E7EC70D}" destId="{C8A0B525-77C2-4079-92AE-1D1521A0F7D1}" srcOrd="2" destOrd="0" presId="urn:microsoft.com/office/officeart/2009/3/layout/StepUpProcess"/>
    <dgm:cxn modelId="{AB352BDA-1379-4217-947D-9FC1D3D40A01}" type="presParOf" srcId="{56E104D1-A992-4443-B338-7AFF01B33E56}" destId="{F7CE4D58-E5A9-49F7-93C2-F21BCD519EAF}" srcOrd="9" destOrd="0" presId="urn:microsoft.com/office/officeart/2009/3/layout/StepUpProcess"/>
    <dgm:cxn modelId="{91076357-BC0F-47F6-837E-49B6D2BB115F}" type="presParOf" srcId="{F7CE4D58-E5A9-49F7-93C2-F21BCD519EAF}" destId="{CF6ADE21-2319-4298-99CE-EE81BB7E9187}" srcOrd="0" destOrd="0" presId="urn:microsoft.com/office/officeart/2009/3/layout/StepUpProcess"/>
    <dgm:cxn modelId="{B50757FE-EC9E-4BCE-A477-E0CBC964FCD5}" type="presParOf" srcId="{56E104D1-A992-4443-B338-7AFF01B33E56}" destId="{EFBCC732-4AD5-4E72-8773-C19E94417AE2}" srcOrd="10" destOrd="0" presId="urn:microsoft.com/office/officeart/2009/3/layout/StepUpProcess"/>
    <dgm:cxn modelId="{E0DDDAC3-A048-43E3-BA77-1E0DD50880F1}" type="presParOf" srcId="{EFBCC732-4AD5-4E72-8773-C19E94417AE2}" destId="{D23A7CC2-CD05-4FFF-A392-16CF507629E7}" srcOrd="0" destOrd="0" presId="urn:microsoft.com/office/officeart/2009/3/layout/StepUpProcess"/>
    <dgm:cxn modelId="{D68E283D-15C9-4A31-A54F-2BEAB98A5952}" type="presParOf" srcId="{EFBCC732-4AD5-4E72-8773-C19E94417AE2}" destId="{F66B4233-2E61-417B-A840-AEDD1DA88F3C}" srcOrd="1" destOrd="0" presId="urn:microsoft.com/office/officeart/2009/3/layout/StepUpProcess"/>
    <dgm:cxn modelId="{CAAF920F-5A54-462F-ADF5-0CC5BD20C41D}" type="presParOf" srcId="{EFBCC732-4AD5-4E72-8773-C19E94417AE2}" destId="{7236DCD4-638F-47E4-BF0F-8596710E51C0}" srcOrd="2" destOrd="0" presId="urn:microsoft.com/office/officeart/2009/3/layout/StepUpProcess"/>
    <dgm:cxn modelId="{3BAB2027-B085-4ED3-A28B-DE02673A3330}" type="presParOf" srcId="{56E104D1-A992-4443-B338-7AFF01B33E56}" destId="{16CDBD93-6191-4410-8ED2-79F534E9BDBE}" srcOrd="11" destOrd="0" presId="urn:microsoft.com/office/officeart/2009/3/layout/StepUpProcess"/>
    <dgm:cxn modelId="{C709BE5D-AE09-4E8F-BA07-860E659BC7BF}" type="presParOf" srcId="{16CDBD93-6191-4410-8ED2-79F534E9BDBE}" destId="{F6CA146A-0CD4-4C9D-BA28-1B7206B4A834}" srcOrd="0" destOrd="0" presId="urn:microsoft.com/office/officeart/2009/3/layout/StepUpProcess"/>
    <dgm:cxn modelId="{52FA9001-05DF-482D-B0E5-6A8C734C6983}" type="presParOf" srcId="{56E104D1-A992-4443-B338-7AFF01B33E56}" destId="{364D7B19-5198-4A33-B18F-260B8B16FA5D}" srcOrd="12" destOrd="0" presId="urn:microsoft.com/office/officeart/2009/3/layout/StepUpProcess"/>
    <dgm:cxn modelId="{F003DBF8-9E39-4845-BDD7-FF8A27C4FFED}" type="presParOf" srcId="{364D7B19-5198-4A33-B18F-260B8B16FA5D}" destId="{608B2B9F-12DE-497B-AC11-B99ACEA14617}" srcOrd="0" destOrd="0" presId="urn:microsoft.com/office/officeart/2009/3/layout/StepUpProcess"/>
    <dgm:cxn modelId="{187E91F6-7793-426B-A9D5-58569382C14D}" type="presParOf" srcId="{364D7B19-5198-4A33-B18F-260B8B16FA5D}" destId="{C3FD49D9-CB14-4149-A59F-3D66EBB4E9F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EE4C7-C02F-45D7-B53B-344D65E4AEEE}">
      <dsp:nvSpPr>
        <dsp:cNvPr id="0" name=""/>
        <dsp:cNvSpPr/>
      </dsp:nvSpPr>
      <dsp:spPr>
        <a:xfrm rot="5400000">
          <a:off x="237875" y="2677328"/>
          <a:ext cx="697299" cy="116029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07D8C-CEA3-45FF-910C-05B58C90C494}">
      <dsp:nvSpPr>
        <dsp:cNvPr id="0" name=""/>
        <dsp:cNvSpPr/>
      </dsp:nvSpPr>
      <dsp:spPr>
        <a:xfrm>
          <a:off x="121478" y="3024005"/>
          <a:ext cx="1047516" cy="918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23th of November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/>
            <a:t>Partners’ </a:t>
          </a:r>
          <a:r>
            <a:rPr lang="en-GB" sz="1400" b="1" kern="1200" dirty="0" smtClean="0"/>
            <a:t>sharing</a:t>
          </a:r>
          <a:r>
            <a:rPr lang="en-GB" sz="1400" b="0" kern="1200" dirty="0" smtClean="0"/>
            <a:t> and </a:t>
          </a:r>
          <a:r>
            <a:rPr lang="en-GB" sz="1400" b="1" kern="1200" dirty="0" smtClean="0"/>
            <a:t>validation</a:t>
          </a:r>
          <a:r>
            <a:rPr lang="en-GB" sz="1400" b="0" kern="1200" dirty="0" smtClean="0"/>
            <a:t> of  the survey’s </a:t>
          </a:r>
          <a:r>
            <a:rPr lang="en-GB" sz="1400" b="1" kern="1200" dirty="0" smtClean="0"/>
            <a:t>questionnaire</a:t>
          </a:r>
          <a:r>
            <a:rPr lang="en-GB" sz="1200" b="0" kern="1200" dirty="0" smtClean="0"/>
            <a:t> </a:t>
          </a:r>
          <a:endParaRPr lang="en-GB" sz="1200" b="0" kern="1200" dirty="0"/>
        </a:p>
      </dsp:txBody>
      <dsp:txXfrm>
        <a:off x="121478" y="3024005"/>
        <a:ext cx="1047516" cy="918209"/>
      </dsp:txXfrm>
    </dsp:sp>
    <dsp:sp modelId="{E8D80397-3981-42A0-A8A5-02A9215E0BE5}">
      <dsp:nvSpPr>
        <dsp:cNvPr id="0" name=""/>
        <dsp:cNvSpPr/>
      </dsp:nvSpPr>
      <dsp:spPr>
        <a:xfrm>
          <a:off x="971350" y="2591906"/>
          <a:ext cx="197644" cy="197644"/>
        </a:xfrm>
        <a:prstGeom prst="triangle">
          <a:avLst>
            <a:gd name="adj" fmla="val 100000"/>
          </a:avLst>
        </a:prstGeom>
        <a:solidFill>
          <a:schemeClr val="accent5">
            <a:hueOff val="-827823"/>
            <a:satOff val="3318"/>
            <a:lumOff val="719"/>
            <a:alphaOff val="0"/>
          </a:schemeClr>
        </a:solidFill>
        <a:ln w="25400" cap="flat" cmpd="sng" algn="ctr">
          <a:solidFill>
            <a:schemeClr val="accent5">
              <a:hueOff val="-827823"/>
              <a:satOff val="3318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2E636-BEB9-4ABD-9D58-2339C78B3111}">
      <dsp:nvSpPr>
        <dsp:cNvPr id="0" name=""/>
        <dsp:cNvSpPr/>
      </dsp:nvSpPr>
      <dsp:spPr>
        <a:xfrm rot="5400000">
          <a:off x="1520239" y="2360005"/>
          <a:ext cx="697299" cy="116029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C837E-2A67-49BB-9C9B-7BDA70EEC92F}">
      <dsp:nvSpPr>
        <dsp:cNvPr id="0" name=""/>
        <dsp:cNvSpPr/>
      </dsp:nvSpPr>
      <dsp:spPr>
        <a:xfrm>
          <a:off x="1389345" y="2706682"/>
          <a:ext cx="1158343" cy="918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By the 7</a:t>
          </a:r>
          <a:r>
            <a:rPr lang="en-GB" sz="1600" b="1" kern="1200" baseline="30000" dirty="0" smtClean="0"/>
            <a:t>th</a:t>
          </a:r>
          <a:r>
            <a:rPr lang="en-GB" sz="1600" b="1" kern="1200" dirty="0" smtClean="0"/>
            <a:t> of December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questionnaire  will be send   to  partners </a:t>
          </a:r>
          <a:r>
            <a:rPr lang="en-GB" sz="1400" b="1" kern="1200" dirty="0" smtClean="0"/>
            <a:t>to be translated in all the languages</a:t>
          </a:r>
          <a:endParaRPr lang="en-GB" sz="1400" b="1" kern="1200" dirty="0"/>
        </a:p>
      </dsp:txBody>
      <dsp:txXfrm>
        <a:off x="1389345" y="2706682"/>
        <a:ext cx="1158343" cy="918209"/>
      </dsp:txXfrm>
    </dsp:sp>
    <dsp:sp modelId="{B2AAC37E-26EC-4712-AFF6-D17624CA723A}">
      <dsp:nvSpPr>
        <dsp:cNvPr id="0" name=""/>
        <dsp:cNvSpPr/>
      </dsp:nvSpPr>
      <dsp:spPr>
        <a:xfrm>
          <a:off x="2253715" y="2274584"/>
          <a:ext cx="197644" cy="197644"/>
        </a:xfrm>
        <a:prstGeom prst="triangle">
          <a:avLst>
            <a:gd name="adj" fmla="val 10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1C6FB-F43A-48D9-BB10-978F969192C0}">
      <dsp:nvSpPr>
        <dsp:cNvPr id="0" name=""/>
        <dsp:cNvSpPr/>
      </dsp:nvSpPr>
      <dsp:spPr>
        <a:xfrm rot="5400000">
          <a:off x="2804125" y="2042683"/>
          <a:ext cx="697299" cy="116029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EA672-1B3E-488B-96C8-1B99AA38BC18}">
      <dsp:nvSpPr>
        <dsp:cNvPr id="0" name=""/>
        <dsp:cNvSpPr/>
      </dsp:nvSpPr>
      <dsp:spPr>
        <a:xfrm>
          <a:off x="2641952" y="2389360"/>
          <a:ext cx="1280756" cy="918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u="sng" kern="1200" dirty="0" smtClean="0"/>
            <a:t>By the 7</a:t>
          </a:r>
          <a:r>
            <a:rPr lang="en-GB" sz="1600" b="1" u="sng" kern="1200" baseline="30000" dirty="0" smtClean="0"/>
            <a:t>th</a:t>
          </a:r>
          <a:r>
            <a:rPr lang="en-GB" sz="1600" b="1" u="sng" kern="1200" dirty="0" smtClean="0"/>
            <a:t> January 2019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The partners will send the translated questionnaire </a:t>
          </a:r>
          <a:r>
            <a:rPr lang="en-GB" sz="1400" b="0" kern="1200" dirty="0" smtClean="0"/>
            <a:t>to be uploaded in google form</a:t>
          </a:r>
          <a:r>
            <a:rPr lang="en-GB" sz="1600" b="1" kern="1200" dirty="0" smtClean="0"/>
            <a:t>.</a:t>
          </a:r>
        </a:p>
      </dsp:txBody>
      <dsp:txXfrm>
        <a:off x="2641952" y="2389360"/>
        <a:ext cx="1280756" cy="918209"/>
      </dsp:txXfrm>
    </dsp:sp>
    <dsp:sp modelId="{7F3D3C08-9186-4BF1-B139-EFB7FBD9A552}">
      <dsp:nvSpPr>
        <dsp:cNvPr id="0" name=""/>
        <dsp:cNvSpPr/>
      </dsp:nvSpPr>
      <dsp:spPr>
        <a:xfrm>
          <a:off x="3537600" y="1957261"/>
          <a:ext cx="197644" cy="197644"/>
        </a:xfrm>
        <a:prstGeom prst="triangle">
          <a:avLst>
            <a:gd name="adj" fmla="val 100000"/>
          </a:avLst>
        </a:prstGeom>
        <a:solidFill>
          <a:schemeClr val="accent5">
            <a:hueOff val="-4139115"/>
            <a:satOff val="16588"/>
            <a:lumOff val="3595"/>
            <a:alphaOff val="0"/>
          </a:schemeClr>
        </a:solidFill>
        <a:ln w="25400" cap="flat" cmpd="sng" algn="ctr">
          <a:solidFill>
            <a:schemeClr val="accent5">
              <a:hueOff val="-4139115"/>
              <a:satOff val="16588"/>
              <a:lumOff val="35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61EDC-86AE-48DE-987F-7F41D8966234}">
      <dsp:nvSpPr>
        <dsp:cNvPr id="0" name=""/>
        <dsp:cNvSpPr/>
      </dsp:nvSpPr>
      <dsp:spPr>
        <a:xfrm rot="5400000">
          <a:off x="4084969" y="1725361"/>
          <a:ext cx="697299" cy="116029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6C34C-2B19-4487-8D95-99EB40701363}">
      <dsp:nvSpPr>
        <dsp:cNvPr id="0" name=""/>
        <dsp:cNvSpPr/>
      </dsp:nvSpPr>
      <dsp:spPr>
        <a:xfrm>
          <a:off x="3968572" y="2072037"/>
          <a:ext cx="1047516" cy="918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The 25</a:t>
          </a:r>
          <a:r>
            <a:rPr lang="en-GB" sz="1600" b="1" kern="1200" baseline="30000" dirty="0" smtClean="0"/>
            <a:t>th</a:t>
          </a:r>
          <a:r>
            <a:rPr lang="en-GB" sz="1600" b="1" kern="1200" dirty="0" smtClean="0"/>
            <a:t> of January 2019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FF0000"/>
              </a:solidFill>
            </a:rPr>
            <a:t>OFFICIAL LAUNCH OF THE SURVEY IN BRUSSELS </a:t>
          </a:r>
        </a:p>
      </dsp:txBody>
      <dsp:txXfrm>
        <a:off x="3968572" y="2072037"/>
        <a:ext cx="1047516" cy="918209"/>
      </dsp:txXfrm>
    </dsp:sp>
    <dsp:sp modelId="{7906FFB0-34B9-4C3C-AC97-DF01BB009AF2}">
      <dsp:nvSpPr>
        <dsp:cNvPr id="0" name=""/>
        <dsp:cNvSpPr/>
      </dsp:nvSpPr>
      <dsp:spPr>
        <a:xfrm>
          <a:off x="4818444" y="1639939"/>
          <a:ext cx="197644" cy="197644"/>
        </a:xfrm>
        <a:prstGeom prst="triangle">
          <a:avLst>
            <a:gd name="adj" fmla="val 100000"/>
          </a:avLst>
        </a:prstGeom>
        <a:solidFill>
          <a:schemeClr val="accent5">
            <a:hueOff val="-5794761"/>
            <a:satOff val="23223"/>
            <a:lumOff val="5033"/>
            <a:alphaOff val="0"/>
          </a:schemeClr>
        </a:solidFill>
        <a:ln w="25400" cap="flat" cmpd="sng" algn="ctr">
          <a:solidFill>
            <a:schemeClr val="accent5">
              <a:hueOff val="-5794761"/>
              <a:satOff val="23223"/>
              <a:lumOff val="50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49C3E-A1C6-4834-93A6-680560ACDDE6}">
      <dsp:nvSpPr>
        <dsp:cNvPr id="0" name=""/>
        <dsp:cNvSpPr/>
      </dsp:nvSpPr>
      <dsp:spPr>
        <a:xfrm rot="5400000">
          <a:off x="5367334" y="1408038"/>
          <a:ext cx="697299" cy="116029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F73EC-2EBD-4FB6-B2A9-685532F62815}">
      <dsp:nvSpPr>
        <dsp:cNvPr id="0" name=""/>
        <dsp:cNvSpPr/>
      </dsp:nvSpPr>
      <dsp:spPr>
        <a:xfrm>
          <a:off x="5250937" y="1754715"/>
          <a:ext cx="1047516" cy="918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4200" kern="1200"/>
        </a:p>
      </dsp:txBody>
      <dsp:txXfrm>
        <a:off x="5250937" y="1754715"/>
        <a:ext cx="1047516" cy="918209"/>
      </dsp:txXfrm>
    </dsp:sp>
    <dsp:sp modelId="{C8A0B525-77C2-4079-92AE-1D1521A0F7D1}">
      <dsp:nvSpPr>
        <dsp:cNvPr id="0" name=""/>
        <dsp:cNvSpPr/>
      </dsp:nvSpPr>
      <dsp:spPr>
        <a:xfrm>
          <a:off x="6100809" y="1322616"/>
          <a:ext cx="197644" cy="197644"/>
        </a:xfrm>
        <a:prstGeom prst="triangle">
          <a:avLst>
            <a:gd name="adj" fmla="val 10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A7CC2-CD05-4FFF-A392-16CF507629E7}">
      <dsp:nvSpPr>
        <dsp:cNvPr id="0" name=""/>
        <dsp:cNvSpPr/>
      </dsp:nvSpPr>
      <dsp:spPr>
        <a:xfrm rot="5400000">
          <a:off x="6649698" y="1090716"/>
          <a:ext cx="697299" cy="116029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B4233-2E61-417B-A840-AEDD1DA88F3C}">
      <dsp:nvSpPr>
        <dsp:cNvPr id="0" name=""/>
        <dsp:cNvSpPr/>
      </dsp:nvSpPr>
      <dsp:spPr>
        <a:xfrm>
          <a:off x="5232024" y="1787506"/>
          <a:ext cx="1047516" cy="918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4200" kern="1200"/>
        </a:p>
      </dsp:txBody>
      <dsp:txXfrm>
        <a:off x="5232024" y="1787506"/>
        <a:ext cx="1047516" cy="918209"/>
      </dsp:txXfrm>
    </dsp:sp>
    <dsp:sp modelId="{7236DCD4-638F-47E4-BF0F-8596710E51C0}">
      <dsp:nvSpPr>
        <dsp:cNvPr id="0" name=""/>
        <dsp:cNvSpPr/>
      </dsp:nvSpPr>
      <dsp:spPr>
        <a:xfrm>
          <a:off x="7383173" y="1005294"/>
          <a:ext cx="197644" cy="197644"/>
        </a:xfrm>
        <a:prstGeom prst="triangle">
          <a:avLst>
            <a:gd name="adj" fmla="val 100000"/>
          </a:avLst>
        </a:prstGeom>
        <a:solidFill>
          <a:schemeClr val="accent5">
            <a:hueOff val="-9106054"/>
            <a:satOff val="36493"/>
            <a:lumOff val="7909"/>
            <a:alphaOff val="0"/>
          </a:schemeClr>
        </a:solidFill>
        <a:ln w="25400" cap="flat" cmpd="sng" algn="ctr">
          <a:solidFill>
            <a:schemeClr val="accent5">
              <a:hueOff val="-9106054"/>
              <a:satOff val="36493"/>
              <a:lumOff val="79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B2B9F-12DE-497B-AC11-B99ACEA14617}">
      <dsp:nvSpPr>
        <dsp:cNvPr id="0" name=""/>
        <dsp:cNvSpPr/>
      </dsp:nvSpPr>
      <dsp:spPr>
        <a:xfrm rot="5400000">
          <a:off x="7932063" y="773393"/>
          <a:ext cx="697299" cy="116029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D49D9-CB14-4149-A59F-3D66EBB4E9F2}">
      <dsp:nvSpPr>
        <dsp:cNvPr id="0" name=""/>
        <dsp:cNvSpPr/>
      </dsp:nvSpPr>
      <dsp:spPr>
        <a:xfrm>
          <a:off x="7815666" y="1120070"/>
          <a:ext cx="1047516" cy="918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4200" kern="1200"/>
        </a:p>
      </dsp:txBody>
      <dsp:txXfrm>
        <a:off x="7815666" y="1120070"/>
        <a:ext cx="1047516" cy="918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904E83-2555-497A-84A3-D57CB1158C11}" type="datetimeFigureOut">
              <a:rPr lang="it-IT"/>
              <a:pPr>
                <a:defRPr/>
              </a:pPr>
              <a:t>30/01/2019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E09F77-32C5-4BF5-B2B6-E2DB417F1F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394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861F89-336A-4087-A48C-29E5BEEAAD49}" type="datetimeFigureOut">
              <a:rPr lang="it-IT"/>
              <a:pPr>
                <a:defRPr/>
              </a:pPr>
              <a:t>30/01/2019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DD5358-2742-4415-8A27-5B6CDCC22F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506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B5CFB4-241A-448E-9D28-6A7AD3650878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14846-C5EC-4B40-B6B2-4819BEA574D0}" type="datetime1">
              <a:rPr lang="it-IT"/>
              <a:pPr>
                <a:defRPr/>
              </a:pPr>
              <a:t>30/01/2019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Vs/2013/0502 - Valencia - PV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90669-54DE-42E3-82D7-6DB50E42C7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38172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54EFD-BB40-4632-82F7-4A3371377948}" type="datetime1">
              <a:rPr lang="it-IT"/>
              <a:pPr>
                <a:defRPr/>
              </a:pPr>
              <a:t>30/01/2019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Vs/2013/0502 - Valencia - PV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9DD35-5BDE-4556-8F84-B336915524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23217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3E605-DBB9-482A-864B-49BDE1573B29}" type="datetime1">
              <a:rPr lang="it-IT"/>
              <a:pPr>
                <a:defRPr/>
              </a:pPr>
              <a:t>30/01/2019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Vs/2013/0502 - Valencia - PV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83A90-E67C-4005-BC5B-A491339F52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14567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8B3C1-2476-4286-8124-EE912E1B1AC8}" type="datetime1">
              <a:rPr lang="it-IT"/>
              <a:pPr>
                <a:defRPr/>
              </a:pPr>
              <a:t>30/01/2019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Vs/2013/0502 - Valencia - PV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7548E-5D96-4B30-8F46-613C0969EE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39992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4A2FB-08DC-4830-955F-FF7BAC2C5F40}" type="datetime1">
              <a:rPr lang="it-IT"/>
              <a:pPr>
                <a:defRPr/>
              </a:pPr>
              <a:t>30/01/2019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Vs/2013/0502 - Valencia - PV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D88CF-A7E9-4B29-94BE-A8B261E6EA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49218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1FBBF-B6D3-42D6-8812-A3BD1C1AA886}" type="datetime1">
              <a:rPr lang="it-IT"/>
              <a:pPr>
                <a:defRPr/>
              </a:pPr>
              <a:t>30/01/2019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Vs/2013/0502 - Valencia - PV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17096-1A9B-417A-94BD-C6064F307E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51389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18F34-3673-464D-8B86-898653CA5CB3}" type="datetime1">
              <a:rPr lang="it-IT"/>
              <a:pPr>
                <a:defRPr/>
              </a:pPr>
              <a:t>30/01/2019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Vs/2013/0502 - Valencia - PV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64D1-457F-4465-A038-91E264807F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31816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39F3-6762-493B-BA36-AC076A2B5B19}" type="datetime1">
              <a:rPr lang="it-IT"/>
              <a:pPr>
                <a:defRPr/>
              </a:pPr>
              <a:t>30/01/2019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Vs/2013/0502 - Valencia - PV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0CB05-29FC-48D5-99A2-EF951DC9FE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28822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38B4D-AC7F-44B2-B778-986034775321}" type="datetime1">
              <a:rPr lang="it-IT"/>
              <a:pPr>
                <a:defRPr/>
              </a:pPr>
              <a:t>30/01/2019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Vs/2013/0502 - Valencia - PV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9C4E1-70D4-4331-86C8-212A972C5D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44518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E1596-C187-414C-AA5D-064D4A82DD3E}" type="datetime1">
              <a:rPr lang="it-IT"/>
              <a:pPr>
                <a:defRPr/>
              </a:pPr>
              <a:t>30/01/2019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Vs/2013/0502 - Valencia - PV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7BFDC-F03E-4E16-9E68-A02A9310F6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565124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D08F4-643C-478B-86B1-035AAF712097}" type="datetime1">
              <a:rPr lang="it-IT"/>
              <a:pPr>
                <a:defRPr/>
              </a:pPr>
              <a:t>30/01/2019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Vs/2013/0502 - Valencia - PV</a:t>
            </a: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EC9F4-B14B-4A65-A4DF-B887292276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89723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AF3F0-5263-41BB-822F-BBF112B6E8DE}" type="datetime1">
              <a:rPr lang="it-IT"/>
              <a:pPr>
                <a:defRPr/>
              </a:pPr>
              <a:t>30/01/2019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Vs/2013/0502 - Valencia - PV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693C6-C479-4225-8520-6AE50A5123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24372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789D2-C614-4610-8785-B6352A20C9F6}" type="datetime1">
              <a:rPr lang="it-IT"/>
              <a:pPr>
                <a:defRPr/>
              </a:pPr>
              <a:t>30/01/2019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Vs/2013/0502 - Valencia - PV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454F0-AE9E-4679-AF98-13C857E08F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119296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1D1BD-43A7-4F2D-B4E8-E6A92156926D}" type="datetime1">
              <a:rPr lang="it-IT"/>
              <a:pPr>
                <a:defRPr/>
              </a:pPr>
              <a:t>30/01/2019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Vs/2013/0502 - Valencia - PV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D6D84-E7CD-4B01-A0CE-2E6131AD11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1049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5406E-EE9F-41D5-A96D-C460FC9E8A08}" type="datetime1">
              <a:rPr lang="it-IT"/>
              <a:pPr>
                <a:defRPr/>
              </a:pPr>
              <a:t>30/01/2019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Vs/2013/0502 - Valencia - PV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4F1A4-DA1F-49EA-B005-AE3E289FC4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242665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F644B-04C4-4A1E-9694-A75066EBD100}" type="datetime1">
              <a:rPr lang="it-IT"/>
              <a:pPr>
                <a:defRPr/>
              </a:pPr>
              <a:t>30/01/2019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Vs/2013/0502 - Valencia - PV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49A1B-2CCC-45CF-9036-5F0F4A8E8A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36460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E3E4F-3E48-4673-BEC3-1A2AEC670112}" type="datetime1">
              <a:rPr lang="it-IT"/>
              <a:pPr>
                <a:defRPr/>
              </a:pPr>
              <a:t>30/01/2019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Vs/2013/0502 - Valencia - PV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49376-530E-44EF-8703-D56CED1A13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78445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F0989-D026-4D8A-9A33-D3232F9CFFB3}" type="datetime1">
              <a:rPr lang="it-IT"/>
              <a:pPr>
                <a:defRPr/>
              </a:pPr>
              <a:t>30/01/2019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Vs/2013/0502 - Valencia - PV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A06A-C588-417A-98CB-160EF74723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12438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CBE1E-84C1-406F-8809-D76E1014F60A}" type="datetime1">
              <a:rPr lang="it-IT"/>
              <a:pPr>
                <a:defRPr/>
              </a:pPr>
              <a:t>30/01/2019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Vs/2013/0502 - Valencia - PV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DC640-7C5B-48E8-B70D-AA6B4A926A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61436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327CE-20A1-4E2D-838D-C32FBCF2055A}" type="datetime1">
              <a:rPr lang="it-IT"/>
              <a:pPr>
                <a:defRPr/>
              </a:pPr>
              <a:t>30/01/2019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Vs/2013/0502 - Valencia - PV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97A1E-4A87-4AF3-B1A0-2DCA3E8032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35432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0B97E-EB79-4C90-9980-448B72AA2875}" type="datetime1">
              <a:rPr lang="it-IT"/>
              <a:pPr>
                <a:defRPr/>
              </a:pPr>
              <a:t>30/01/2019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Vs/2013/0502 - Valencia - PV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23CA4-C40E-49A1-A10B-6D4936B43F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22283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D9FE8-47AE-4E99-B687-17A45398EFE3}" type="datetime1">
              <a:rPr lang="it-IT"/>
              <a:pPr>
                <a:defRPr/>
              </a:pPr>
              <a:t>30/01/2019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Vs/2013/0502 - Valencia - PV</a:t>
            </a: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54C7B-9155-4B78-B939-C5BE936CA5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77894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2CE49-58EF-4537-81C0-447A1FD5355D}" type="datetime1">
              <a:rPr lang="it-IT"/>
              <a:pPr>
                <a:defRPr/>
              </a:pPr>
              <a:t>30/01/2019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Vs/2013/0502 - Valencia - PV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C7D1-CE17-43EC-887B-84714CECD2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455119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CE2AD7-AD6B-4550-9FD8-48A8FD731AE0}" type="datetime1">
              <a:rPr lang="it-IT"/>
              <a:pPr>
                <a:defRPr/>
              </a:pPr>
              <a:t>30/01/2019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Vs/2013/0502 - Valencia - PV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782C88-2894-40CD-A40F-066D244D16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B924D5-BFD5-4724-84EF-7FE7A6B5A019}" type="datetime1">
              <a:rPr lang="it-IT"/>
              <a:pPr>
                <a:defRPr/>
              </a:pPr>
              <a:t>30/01/2019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Vs/2013/0502 - Valencia - PV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EF5539-F092-4791-8194-655DD4D37E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aolavinciguerra66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goo.gl/forms/ZeW4umOvyfRVepzf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oo.gl/forms/ZeW4umOvyfRVepzf1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Documento_di_Microsoft_Word.docx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Documento_di_Microsoft_Word1.docx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Documento_di_Microsoft_Word3.docx"/><Relationship Id="rId3" Type="http://schemas.openxmlformats.org/officeDocument/2006/relationships/image" Target="../media/image4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Documento_di_Microsoft_Word2.docx"/><Relationship Id="rId11" Type="http://schemas.openxmlformats.org/officeDocument/2006/relationships/image" Target="../media/image11.emf"/><Relationship Id="rId5" Type="http://schemas.openxmlformats.org/officeDocument/2006/relationships/image" Target="../media/image6.jpeg"/><Relationship Id="rId10" Type="http://schemas.openxmlformats.org/officeDocument/2006/relationships/package" Target="../embeddings/Documento_di_Microsoft_Word4.docx"/><Relationship Id="rId4" Type="http://schemas.openxmlformats.org/officeDocument/2006/relationships/image" Target="../media/image5.jpeg"/><Relationship Id="rId9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89DE1-F220-43C4-9A0C-277494111B24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188913"/>
            <a:ext cx="8018462" cy="137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460500"/>
            <a:ext cx="7213600" cy="1008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ttangolo 4"/>
          <p:cNvSpPr>
            <a:spLocks noChangeArrowheads="1"/>
          </p:cNvSpPr>
          <p:nvPr/>
        </p:nvSpPr>
        <p:spPr bwMode="auto">
          <a:xfrm>
            <a:off x="758104" y="3645024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it-IT" b="1" i="1" dirty="0"/>
              <a:t>“</a:t>
            </a:r>
            <a:r>
              <a:rPr lang="en-US" altLang="it-IT" sz="1400" b="1" i="1" dirty="0"/>
              <a:t>Defining a company welfare system through the joint action of EWCs and Trade Unions in the metal and finance sectors: The key role of workers' participation rights” - VS/2018/0037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2786063" y="5540375"/>
            <a:ext cx="3600450" cy="9604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Paola Vinciguerra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it-IT" sz="1600" b="1" dirty="0">
                <a:solidFill>
                  <a:srgbClr val="898989"/>
                </a:solidFill>
                <a:latin typeface="Calibri" pitchFamily="34" charset="0"/>
              </a:rPr>
              <a:t>FIRST , National Training </a:t>
            </a:r>
            <a:r>
              <a:rPr lang="en-US" sz="1600" b="1" dirty="0">
                <a:solidFill>
                  <a:srgbClr val="898989"/>
                </a:solidFill>
                <a:latin typeface="Calibri" pitchFamily="34" charset="0"/>
              </a:rPr>
              <a:t>Officer</a:t>
            </a:r>
          </a:p>
        </p:txBody>
      </p:sp>
      <p:sp>
        <p:nvSpPr>
          <p:cNvPr id="3079" name="Rettangolo 9"/>
          <p:cNvSpPr>
            <a:spLocks noChangeArrowheads="1"/>
          </p:cNvSpPr>
          <p:nvPr/>
        </p:nvSpPr>
        <p:spPr bwMode="auto">
          <a:xfrm>
            <a:off x="1597819" y="4365104"/>
            <a:ext cx="5976937" cy="120032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it-IT" sz="3600" b="1" dirty="0" smtClean="0">
                <a:solidFill>
                  <a:schemeClr val="bg1"/>
                </a:solidFill>
                <a:latin typeface="Calibri" pitchFamily="34" charset="0"/>
              </a:rPr>
              <a:t>THE ON-LINE EUROPEAN  SURVEY </a:t>
            </a:r>
            <a:endParaRPr lang="en-GB" altLang="it-IT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9AC3A-ABCF-4C83-8C9A-4559557A5849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188913"/>
            <a:ext cx="8018462" cy="137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327150"/>
            <a:ext cx="7213600" cy="1008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677540" y="3356992"/>
            <a:ext cx="807092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GRAZIE! </a:t>
            </a:r>
            <a:endParaRPr lang="it-IT" sz="13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486" name="CasellaDiTesto 1"/>
          <p:cNvSpPr txBox="1">
            <a:spLocks noChangeArrowheads="1"/>
          </p:cNvSpPr>
          <p:nvPr/>
        </p:nvSpPr>
        <p:spPr bwMode="auto">
          <a:xfrm>
            <a:off x="317500" y="5445125"/>
            <a:ext cx="57610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sz="2000" b="1" dirty="0">
                <a:latin typeface="+mn-lt"/>
              </a:rPr>
              <a:t>for any questions or doubts:</a:t>
            </a:r>
            <a:r>
              <a:rPr lang="it-IT" altLang="it-IT" sz="2000" b="1" dirty="0">
                <a:latin typeface="+mn-lt"/>
              </a:rPr>
              <a:t> </a:t>
            </a:r>
          </a:p>
          <a:p>
            <a:pPr eaLnBrk="1" hangingPunct="1"/>
            <a:r>
              <a:rPr lang="it-IT" altLang="it-IT" sz="2000" b="1" dirty="0" err="1">
                <a:latin typeface="+mn-lt"/>
              </a:rPr>
              <a:t>Mob</a:t>
            </a:r>
            <a:r>
              <a:rPr lang="it-IT" altLang="it-IT" sz="2000" b="1" dirty="0">
                <a:latin typeface="+mn-lt"/>
              </a:rPr>
              <a:t>.  +393939613725 </a:t>
            </a:r>
          </a:p>
          <a:p>
            <a:pPr eaLnBrk="1" hangingPunct="1"/>
            <a:r>
              <a:rPr lang="it-IT" altLang="it-IT" sz="2000" b="1" dirty="0">
                <a:latin typeface="+mn-lt"/>
              </a:rPr>
              <a:t>Email  </a:t>
            </a:r>
            <a:r>
              <a:rPr lang="it-IT" altLang="it-IT" sz="2000" b="1" dirty="0">
                <a:latin typeface="+mn-lt"/>
                <a:hlinkClick r:id="rId4"/>
              </a:rPr>
              <a:t>paolavinciguerra66@gmail.com</a:t>
            </a:r>
            <a:r>
              <a:rPr lang="it-IT" altLang="it-IT" sz="2000" b="1" dirty="0">
                <a:latin typeface="+mn-lt"/>
              </a:rPr>
              <a:t> </a:t>
            </a:r>
          </a:p>
          <a:p>
            <a:pPr eaLnBrk="1" hangingPunct="1"/>
            <a:r>
              <a:rPr lang="it-IT" altLang="it-IT" sz="2000" b="1" dirty="0" err="1">
                <a:latin typeface="+mn-lt"/>
              </a:rPr>
              <a:t>Skype</a:t>
            </a:r>
            <a:r>
              <a:rPr lang="it-IT" altLang="it-IT" sz="2000" b="1" dirty="0">
                <a:latin typeface="+mn-lt"/>
              </a:rPr>
              <a:t>  </a:t>
            </a:r>
            <a:r>
              <a:rPr lang="it-IT" altLang="it-IT" sz="2000" b="1" dirty="0" err="1">
                <a:latin typeface="+mn-lt"/>
              </a:rPr>
              <a:t>paola.emilia.vinciguerra</a:t>
            </a:r>
            <a:endParaRPr lang="en-GB" altLang="it-IT" sz="2000" b="1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4869160"/>
            <a:ext cx="25082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Segnaposto contenuto 2"/>
          <p:cNvSpPr>
            <a:spLocks noGrp="1"/>
          </p:cNvSpPr>
          <p:nvPr>
            <p:ph idx="1"/>
          </p:nvPr>
        </p:nvSpPr>
        <p:spPr>
          <a:xfrm>
            <a:off x="529208" y="1628800"/>
            <a:ext cx="8291264" cy="467995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it-IT" sz="2000" dirty="0" smtClean="0"/>
              <a:t> An </a:t>
            </a:r>
            <a:r>
              <a:rPr lang="en-US" altLang="it-IT" sz="2000" b="1" dirty="0" smtClean="0">
                <a:solidFill>
                  <a:srgbClr val="0000FF"/>
                </a:solidFill>
              </a:rPr>
              <a:t>OPEN SURVEY VIA WEB </a:t>
            </a:r>
            <a:r>
              <a:rPr lang="en-US" altLang="it-IT" sz="2000" dirty="0" smtClean="0"/>
              <a:t>to be carried out to collect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it-IT" sz="2000" dirty="0" smtClean="0"/>
              <a:t> </a:t>
            </a:r>
            <a:r>
              <a:rPr lang="en-US" altLang="it-IT" sz="2400" b="1" dirty="0" smtClean="0">
                <a:solidFill>
                  <a:srgbClr val="FF0000"/>
                </a:solidFill>
              </a:rPr>
              <a:t>workers’ experiences and points of view</a:t>
            </a:r>
            <a:r>
              <a:rPr lang="en-US" altLang="it-IT" sz="2400" dirty="0" smtClean="0">
                <a:solidFill>
                  <a:srgbClr val="FF0000"/>
                </a:solidFill>
              </a:rPr>
              <a:t> </a:t>
            </a:r>
            <a:r>
              <a:rPr lang="en-US" altLang="it-IT" sz="2400" dirty="0" smtClean="0"/>
              <a:t>on </a:t>
            </a: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Arial" charset="0"/>
              <a:buAutoNum type="arabicPeriod"/>
            </a:pPr>
            <a:r>
              <a:rPr lang="en-US" altLang="it-IT" sz="2400" b="1" dirty="0" smtClean="0">
                <a:solidFill>
                  <a:srgbClr val="FF0000"/>
                </a:solidFill>
              </a:rPr>
              <a:t>their </a:t>
            </a:r>
            <a:r>
              <a:rPr lang="en-US" altLang="it-IT" sz="2400" b="1" dirty="0" smtClean="0">
                <a:solidFill>
                  <a:srgbClr val="0000FF"/>
                </a:solidFill>
              </a:rPr>
              <a:t>welfare needs </a:t>
            </a: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Arial" charset="0"/>
              <a:buAutoNum type="arabicPeriod"/>
            </a:pPr>
            <a:r>
              <a:rPr lang="en-US" altLang="it-IT" sz="2400" b="1" dirty="0" smtClean="0">
                <a:solidFill>
                  <a:srgbClr val="FF0000"/>
                </a:solidFill>
              </a:rPr>
              <a:t>the </a:t>
            </a:r>
            <a:r>
              <a:rPr lang="en-US" altLang="it-IT" sz="2400" b="1" dirty="0" smtClean="0">
                <a:solidFill>
                  <a:srgbClr val="0000FF"/>
                </a:solidFill>
              </a:rPr>
              <a:t>welfare policies implemented by their companies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None/>
            </a:pPr>
            <a:endParaRPr lang="en-US" altLang="it-IT" sz="1200" dirty="0" smtClean="0"/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it-IT" sz="2000" dirty="0" smtClean="0"/>
              <a:t>The survey’s questionnaire will be </a:t>
            </a:r>
            <a:r>
              <a:rPr lang="en-US" altLang="it-IT" sz="2000" b="1" dirty="0" smtClean="0"/>
              <a:t>translated in each partner’s language</a:t>
            </a:r>
            <a:r>
              <a:rPr lang="en-US" altLang="it-IT" sz="2000" dirty="0" smtClean="0"/>
              <a:t> and spread in the metal and financial sectors  throughout  Europe.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it-IT" sz="2000" dirty="0" smtClean="0"/>
              <a:t>Each member of the  2 WGs  will be in charge of </a:t>
            </a:r>
            <a:r>
              <a:rPr lang="en-US" altLang="it-IT" sz="2000" b="1" dirty="0" smtClean="0">
                <a:solidFill>
                  <a:srgbClr val="0000FF"/>
                </a:solidFill>
              </a:rPr>
              <a:t>promoting </a:t>
            </a:r>
            <a:r>
              <a:rPr lang="en-US" altLang="it-IT" sz="2000" dirty="0" smtClean="0"/>
              <a:t> and </a:t>
            </a:r>
            <a:r>
              <a:rPr lang="en-US" altLang="it-IT" sz="2000" b="1" dirty="0" smtClean="0">
                <a:solidFill>
                  <a:srgbClr val="0000FF"/>
                </a:solidFill>
              </a:rPr>
              <a:t>smoothing the survey progress </a:t>
            </a:r>
            <a:r>
              <a:rPr lang="en-US" altLang="it-IT" sz="2000" dirty="0" smtClean="0"/>
              <a:t>in their own company/organization. 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it-IT" sz="2000" b="1" dirty="0" smtClean="0"/>
              <a:t>The WGs’ facilitators will coordinate and address the work.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37EBD-E6D6-4505-B7B1-943568BD3235}" type="slidenum">
              <a:rPr lang="it-IT"/>
              <a:pPr>
                <a:defRPr/>
              </a:pPr>
              <a:t>2</a:t>
            </a:fld>
            <a:endParaRPr lang="it-IT" dirty="0"/>
          </a:p>
        </p:txBody>
      </p:sp>
      <p:sp>
        <p:nvSpPr>
          <p:cNvPr id="17413" name="Rettangolo 11"/>
          <p:cNvSpPr>
            <a:spLocks noChangeArrowheads="1"/>
          </p:cNvSpPr>
          <p:nvPr/>
        </p:nvSpPr>
        <p:spPr bwMode="auto">
          <a:xfrm>
            <a:off x="2457450" y="368300"/>
            <a:ext cx="44640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it-IT" sz="3600" b="1">
                <a:solidFill>
                  <a:srgbClr val="FF0000"/>
                </a:solidFill>
              </a:rPr>
              <a:t>The WGs’ task</a:t>
            </a:r>
          </a:p>
          <a:p>
            <a:pPr algn="ctr" eaLnBrk="1" hangingPunct="1"/>
            <a:r>
              <a:rPr lang="en-US" altLang="it-IT" sz="3200" b="1">
                <a:solidFill>
                  <a:srgbClr val="0000FF"/>
                </a:solidFill>
              </a:rPr>
              <a:t>The survey</a:t>
            </a:r>
            <a:endParaRPr lang="en-US" altLang="it-IT" sz="3600">
              <a:solidFill>
                <a:srgbClr val="0000FF"/>
              </a:solidFill>
            </a:endParaRPr>
          </a:p>
        </p:txBody>
      </p:sp>
      <p:sp>
        <p:nvSpPr>
          <p:cNvPr id="17414" name="AutoShape 2" descr="Risultati immagini per opinion pol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7415" name="AutoShape 4" descr="Risultati immagini per opinion poll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17416" name="Immagine 4" descr="File:Flag of Europe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27013"/>
            <a:ext cx="79216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38" descr="logo_FIR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20510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8" descr="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176213"/>
            <a:ext cx="9683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122488" y="6133946"/>
            <a:ext cx="4848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hlinkClick r:id="rId7"/>
              </a:rPr>
              <a:t>https://goo.gl/forms/ZeW4umOvyfRVepzf1</a:t>
            </a:r>
            <a:r>
              <a:rPr lang="it-IT" b="1" dirty="0" smtClean="0"/>
              <a:t> </a:t>
            </a:r>
            <a:endParaRPr lang="it-IT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Immagine 4" descr="File:Flag of Europ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27013"/>
            <a:ext cx="79216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8" descr="logo_FIR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20510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176213"/>
            <a:ext cx="9683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ccia a destra con strisce 1"/>
          <p:cNvSpPr/>
          <p:nvPr/>
        </p:nvSpPr>
        <p:spPr>
          <a:xfrm>
            <a:off x="543460" y="5895553"/>
            <a:ext cx="8351837" cy="48577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122488" y="5229200"/>
            <a:ext cx="4848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hlinkClick r:id="rId5"/>
              </a:rPr>
              <a:t>https://goo.gl/forms/ZeW4umOvyfRVepzf1</a:t>
            </a:r>
            <a:r>
              <a:rPr lang="it-IT" b="1" dirty="0" smtClean="0"/>
              <a:t> </a:t>
            </a:r>
            <a:endParaRPr lang="it-IT" b="1" dirty="0"/>
          </a:p>
        </p:txBody>
      </p:sp>
      <p:sp>
        <p:nvSpPr>
          <p:cNvPr id="18" name="Rettangolo 17"/>
          <p:cNvSpPr/>
          <p:nvPr/>
        </p:nvSpPr>
        <p:spPr>
          <a:xfrm>
            <a:off x="673331" y="1052736"/>
            <a:ext cx="80709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Let’s share the questionnaire </a:t>
            </a:r>
            <a:endParaRPr lang="en-CA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77545" y="3645024"/>
            <a:ext cx="79383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FF0000"/>
                </a:solidFill>
              </a:rPr>
              <a:t>Your suggestions/comments/questions </a:t>
            </a:r>
          </a:p>
          <a:p>
            <a:pPr algn="ctr"/>
            <a:r>
              <a:rPr lang="en-CA" sz="3200" b="1" dirty="0" smtClean="0">
                <a:solidFill>
                  <a:srgbClr val="FF0000"/>
                </a:solidFill>
              </a:rPr>
              <a:t>are very welcome</a:t>
            </a:r>
            <a:endParaRPr lang="en-CA" sz="3200" b="1" dirty="0">
              <a:solidFill>
                <a:srgbClr val="FF0000"/>
              </a:solidFill>
            </a:endParaRPr>
          </a:p>
        </p:txBody>
      </p:sp>
      <p:sp>
        <p:nvSpPr>
          <p:cNvPr id="20" name="Segnaposto piè di pagina 2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CA" i="1" dirty="0" smtClean="0">
                <a:solidFill>
                  <a:schemeClr val="bg1">
                    <a:lumMod val="50000"/>
                  </a:schemeClr>
                </a:solidFill>
              </a:rPr>
              <a:t>VS/2018/0037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MS PGothic" pitchFamily="34" charset="-128"/>
              </a:rPr>
              <a:t>Lisbon – PV</a:t>
            </a:r>
          </a:p>
        </p:txBody>
      </p:sp>
    </p:spTree>
    <p:extLst>
      <p:ext uri="{BB962C8B-B14F-4D97-AF65-F5344CB8AC3E}">
        <p14:creationId xmlns:p14="http://schemas.microsoft.com/office/powerpoint/2010/main" val="8400807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Immagine 4" descr="File:Flag of Europ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27013"/>
            <a:ext cx="79216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8" descr="logo_FIR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20510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176213"/>
            <a:ext cx="9683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piè di pagina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VS/2018/0037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MS PGothic" pitchFamily="34" charset="-128"/>
              </a:rPr>
              <a:t>Lisbon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MS PGothic" pitchFamily="34" charset="-128"/>
              </a:rPr>
              <a:t> – PV</a:t>
            </a:r>
          </a:p>
        </p:txBody>
      </p:sp>
      <p:sp>
        <p:nvSpPr>
          <p:cNvPr id="4" name="Rettangolo 3"/>
          <p:cNvSpPr/>
          <p:nvPr/>
        </p:nvSpPr>
        <p:spPr>
          <a:xfrm>
            <a:off x="2915816" y="157308"/>
            <a:ext cx="35086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GB" sz="2800" b="1" dirty="0" smtClean="0">
                <a:solidFill>
                  <a:srgbClr val="FF0000"/>
                </a:solidFill>
                <a:latin typeface="Calibri"/>
                <a:ea typeface="Times New Roman"/>
                <a:cs typeface="mesNewRomanPSMT"/>
              </a:rPr>
              <a:t>PART 1. </a:t>
            </a:r>
          </a:p>
          <a:p>
            <a:pPr lvl="0" algn="ctr">
              <a:spcAft>
                <a:spcPts val="0"/>
              </a:spcAft>
            </a:pPr>
            <a:r>
              <a:rPr lang="en-GB" sz="2800" b="1" dirty="0" smtClean="0">
                <a:solidFill>
                  <a:srgbClr val="FF0000"/>
                </a:solidFill>
                <a:latin typeface="Calibri"/>
                <a:ea typeface="Times New Roman"/>
                <a:cs typeface="mesNewRomanPSMT"/>
              </a:rPr>
              <a:t>THE  QUESTIONNAIRE </a:t>
            </a:r>
            <a:endParaRPr lang="it-IT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29289" y="1143587"/>
            <a:ext cx="8571769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b="1" dirty="0">
                <a:solidFill>
                  <a:srgbClr val="0000FF"/>
                </a:solidFill>
                <a:latin typeface="Calibri"/>
                <a:ea typeface="Times New Roman"/>
                <a:cs typeface="mesNewRomanPSMT"/>
              </a:rPr>
              <a:t> How do you consider the following WELFARE initiatives in relation to your needs?</a:t>
            </a:r>
            <a:endParaRPr lang="it-IT" sz="2400" dirty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16741"/>
              </p:ext>
            </p:extLst>
          </p:nvPr>
        </p:nvGraphicFramePr>
        <p:xfrm>
          <a:off x="395536" y="1844824"/>
          <a:ext cx="8405522" cy="4634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o" r:id="rId6" imgW="6782906" imgH="3586809" progId="Word.Document.12">
                  <p:embed/>
                </p:oleObj>
              </mc:Choice>
              <mc:Fallback>
                <p:oleObj name="Documento" r:id="rId6" imgW="6782906" imgH="35868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5536" y="1844824"/>
                        <a:ext cx="8405522" cy="4634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23313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Immagine 4" descr="File:Flag of Europ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27013"/>
            <a:ext cx="79216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8" descr="logo_FIR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20510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176213"/>
            <a:ext cx="9683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915816" y="157308"/>
            <a:ext cx="35086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GB" sz="2800" b="1" dirty="0" smtClean="0">
                <a:solidFill>
                  <a:srgbClr val="FF0000"/>
                </a:solidFill>
                <a:latin typeface="Calibri"/>
                <a:ea typeface="Times New Roman"/>
                <a:cs typeface="mesNewRomanPSMT"/>
              </a:rPr>
              <a:t>PART 1. </a:t>
            </a:r>
          </a:p>
          <a:p>
            <a:pPr lvl="0" algn="ctr">
              <a:spcAft>
                <a:spcPts val="0"/>
              </a:spcAft>
            </a:pPr>
            <a:r>
              <a:rPr lang="en-GB" sz="2800" b="1" dirty="0" smtClean="0">
                <a:solidFill>
                  <a:srgbClr val="FF0000"/>
                </a:solidFill>
                <a:latin typeface="Calibri"/>
                <a:ea typeface="Times New Roman"/>
                <a:cs typeface="mesNewRomanPSMT"/>
              </a:rPr>
              <a:t>THE  QUESTIONNAIRE </a:t>
            </a:r>
            <a:endParaRPr lang="it-IT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29289" y="1143587"/>
            <a:ext cx="85717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360363" algn="l"/>
              </a:tabLst>
            </a:pPr>
            <a:r>
              <a:rPr lang="en-US" b="1" dirty="0" smtClean="0">
                <a:solidFill>
                  <a:srgbClr val="0000FF"/>
                </a:solidFill>
                <a:latin typeface="Calibri"/>
                <a:ea typeface="Times New Roman"/>
                <a:cs typeface="mesNewRomanPSMT"/>
              </a:rPr>
              <a:t>2</a:t>
            </a:r>
            <a:r>
              <a:rPr lang="en-US" b="1" dirty="0">
                <a:solidFill>
                  <a:srgbClr val="0000FF"/>
                </a:solidFill>
                <a:latin typeface="Calibri"/>
                <a:ea typeface="Times New Roman"/>
                <a:cs typeface="mesNewRomanPSMT"/>
              </a:rPr>
              <a:t>.	Which of the above WELFARE initiatives are made available by your company?  Multiple answers allowed</a:t>
            </a:r>
            <a:endParaRPr lang="it-IT" sz="2400" dirty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124344"/>
              </p:ext>
            </p:extLst>
          </p:nvPr>
        </p:nvGraphicFramePr>
        <p:xfrm>
          <a:off x="581802" y="2204864"/>
          <a:ext cx="8219256" cy="3900082"/>
        </p:xfrm>
        <a:graphic>
          <a:graphicData uri="http://schemas.openxmlformats.org/drawingml/2006/table">
            <a:tbl>
              <a:tblPr firstRow="1" firstCol="1" bandRow="1"/>
              <a:tblGrid>
                <a:gridCol w="7357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39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Health plan for employees and their families 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39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Future social security (e.g. long term care)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39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Flexible working hours/smart-working/ hours bank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39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Study or paternity or extended maternity leave 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39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Childcare and support services for elderly or disabled children or family members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39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Psychological support services (e.g. individual counselling, stress management courses)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7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Vouchers and conventions for free time (music course, cinema subscription, spa), wellness (physiotherapy, speech therapy, etc..), training (language courses, etc..), sporting activities (gym, swimming courses, etc..)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39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Mobility: bus/metro subscriptions, car parks, car sharing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27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Own vocational training or child/family education (reimbursement of tuition fees for kindergartens, schools, universities and master's degrees)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39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 (please specify)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Segnaposto piè di pagina 2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VS/2018/0037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MS PGothic" pitchFamily="34" charset="-128"/>
              </a:rPr>
              <a:t>Lisbon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MS PGothic" pitchFamily="34" charset="-128"/>
              </a:rPr>
              <a:t> – PV</a:t>
            </a:r>
          </a:p>
        </p:txBody>
      </p:sp>
    </p:spTree>
    <p:extLst>
      <p:ext uri="{BB962C8B-B14F-4D97-AF65-F5344CB8AC3E}">
        <p14:creationId xmlns:p14="http://schemas.microsoft.com/office/powerpoint/2010/main" val="20461641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Immagine 4" descr="File:Flag of Europ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27013"/>
            <a:ext cx="79216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8" descr="logo_FIR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20510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176213"/>
            <a:ext cx="9683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915816" y="157308"/>
            <a:ext cx="35086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GB" sz="2800" b="1" dirty="0" smtClean="0">
                <a:solidFill>
                  <a:srgbClr val="FF0000"/>
                </a:solidFill>
                <a:latin typeface="Calibri"/>
                <a:ea typeface="Times New Roman"/>
                <a:cs typeface="mesNewRomanPSMT"/>
              </a:rPr>
              <a:t>PART 1. </a:t>
            </a:r>
          </a:p>
          <a:p>
            <a:pPr lvl="0" algn="ctr">
              <a:spcAft>
                <a:spcPts val="0"/>
              </a:spcAft>
            </a:pPr>
            <a:r>
              <a:rPr lang="en-GB" sz="2800" b="1" dirty="0" smtClean="0">
                <a:solidFill>
                  <a:srgbClr val="FF0000"/>
                </a:solidFill>
                <a:latin typeface="Calibri"/>
                <a:ea typeface="Times New Roman"/>
                <a:cs typeface="mesNewRomanPSMT"/>
              </a:rPr>
              <a:t>THE  QUESTIONNAIRE </a:t>
            </a:r>
            <a:endParaRPr lang="it-IT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29289" y="1143587"/>
            <a:ext cx="88464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360363" algn="l"/>
              </a:tabLst>
            </a:pPr>
            <a:r>
              <a:rPr lang="en-US" b="1" dirty="0" smtClean="0">
                <a:solidFill>
                  <a:srgbClr val="0000FF"/>
                </a:solidFill>
                <a:latin typeface="Calibri"/>
                <a:ea typeface="Times New Roman"/>
                <a:cs typeface="mesNewRomanPSMT"/>
              </a:rPr>
              <a:t>3</a:t>
            </a:r>
            <a:r>
              <a:rPr lang="en-US" b="1" dirty="0">
                <a:solidFill>
                  <a:srgbClr val="0000FF"/>
                </a:solidFill>
                <a:latin typeface="Calibri"/>
                <a:ea typeface="Times New Roman"/>
                <a:cs typeface="mesNewRomanPSMT"/>
              </a:rPr>
              <a:t>.	Are you currently using one of the optional WELFARE initiatives provided by your company? </a:t>
            </a:r>
          </a:p>
          <a:p>
            <a:pPr lvl="1">
              <a:spcAft>
                <a:spcPts val="0"/>
              </a:spcAft>
              <a:tabLst>
                <a:tab pos="360363" algn="l"/>
              </a:tabLst>
            </a:pPr>
            <a:r>
              <a:rPr lang="en-US" b="1" dirty="0">
                <a:latin typeface="Calibri"/>
                <a:ea typeface="Times New Roman"/>
                <a:cs typeface="mesNewRomanPSMT"/>
              </a:rPr>
              <a:t>YES</a:t>
            </a:r>
          </a:p>
          <a:p>
            <a:pPr lvl="1">
              <a:spcAft>
                <a:spcPts val="0"/>
              </a:spcAft>
              <a:tabLst>
                <a:tab pos="360363" algn="l"/>
              </a:tabLst>
            </a:pPr>
            <a:r>
              <a:rPr lang="en-US" b="1" dirty="0">
                <a:latin typeface="Calibri"/>
                <a:ea typeface="Times New Roman"/>
                <a:cs typeface="mesNewRomanPSMT"/>
              </a:rPr>
              <a:t>No</a:t>
            </a:r>
          </a:p>
          <a:p>
            <a:pPr lvl="0">
              <a:spcAft>
                <a:spcPts val="0"/>
              </a:spcAft>
              <a:tabLst>
                <a:tab pos="360363" algn="l"/>
              </a:tabLst>
            </a:pPr>
            <a:endParaRPr lang="en-US" b="1" dirty="0">
              <a:solidFill>
                <a:srgbClr val="0000FF"/>
              </a:solidFill>
              <a:latin typeface="Calibri"/>
              <a:ea typeface="Times New Roman"/>
              <a:cs typeface="mesNewRomanPSMT"/>
            </a:endParaRPr>
          </a:p>
          <a:p>
            <a:pPr lvl="0">
              <a:spcAft>
                <a:spcPts val="0"/>
              </a:spcAft>
              <a:tabLst>
                <a:tab pos="360363" algn="l"/>
              </a:tabLst>
            </a:pPr>
            <a:r>
              <a:rPr lang="en-US" b="1" dirty="0">
                <a:solidFill>
                  <a:srgbClr val="0000FF"/>
                </a:solidFill>
                <a:latin typeface="Calibri"/>
                <a:ea typeface="Times New Roman"/>
                <a:cs typeface="mesNewRomanPSMT"/>
              </a:rPr>
              <a:t>3.1	</a:t>
            </a:r>
            <a:r>
              <a:rPr lang="en-US" b="1" dirty="0" smtClean="0">
                <a:solidFill>
                  <a:srgbClr val="0000FF"/>
                </a:solidFill>
                <a:latin typeface="Calibri"/>
                <a:ea typeface="Times New Roman"/>
                <a:cs typeface="mesNewRomanPSMT"/>
              </a:rPr>
              <a:t>  If </a:t>
            </a:r>
            <a:r>
              <a:rPr lang="en-US" b="1" dirty="0">
                <a:solidFill>
                  <a:srgbClr val="0000FF"/>
                </a:solidFill>
                <a:latin typeface="Calibri"/>
                <a:ea typeface="Times New Roman"/>
                <a:cs typeface="mesNewRomanPSMT"/>
              </a:rPr>
              <a:t>not, why? </a:t>
            </a:r>
          </a:p>
          <a:p>
            <a:pPr lvl="0">
              <a:spcAft>
                <a:spcPts val="0"/>
              </a:spcAft>
              <a:tabLst>
                <a:tab pos="360363" algn="l"/>
              </a:tabLst>
            </a:pPr>
            <a:endParaRPr lang="en-US" b="1" dirty="0">
              <a:solidFill>
                <a:srgbClr val="0000FF"/>
              </a:solidFill>
              <a:latin typeface="Calibri"/>
              <a:ea typeface="Times New Roman"/>
              <a:cs typeface="mesNewRomanPSMT"/>
            </a:endParaRPr>
          </a:p>
          <a:p>
            <a:pPr marL="360363" lvl="0">
              <a:spcAft>
                <a:spcPts val="0"/>
              </a:spcAft>
              <a:tabLst>
                <a:tab pos="360363" algn="l"/>
                <a:tab pos="623888" algn="l"/>
              </a:tabLst>
            </a:pPr>
            <a:r>
              <a:rPr lang="en-US" b="1" dirty="0">
                <a:latin typeface="Calibri"/>
                <a:ea typeface="Times New Roman"/>
                <a:cs typeface="mesNewRomanPSMT"/>
              </a:rPr>
              <a:t>a.	I don't need it.</a:t>
            </a:r>
          </a:p>
          <a:p>
            <a:pPr marL="360363" lvl="0">
              <a:spcAft>
                <a:spcPts val="0"/>
              </a:spcAft>
              <a:tabLst>
                <a:tab pos="360363" algn="l"/>
                <a:tab pos="623888" algn="l"/>
              </a:tabLst>
            </a:pPr>
            <a:r>
              <a:rPr lang="en-US" b="1" dirty="0">
                <a:latin typeface="Calibri"/>
                <a:ea typeface="Times New Roman"/>
                <a:cs typeface="mesNewRomanPSMT"/>
              </a:rPr>
              <a:t>b.	The procedure for using welfare services is too complex </a:t>
            </a:r>
          </a:p>
          <a:p>
            <a:pPr marL="623888" lvl="0" indent="-263525">
              <a:spcAft>
                <a:spcPts val="0"/>
              </a:spcAft>
              <a:tabLst>
                <a:tab pos="623888" algn="l"/>
              </a:tabLst>
            </a:pPr>
            <a:r>
              <a:rPr lang="en-US" b="1" dirty="0">
                <a:latin typeface="Calibri"/>
                <a:ea typeface="Times New Roman"/>
                <a:cs typeface="mesNewRomanPSMT"/>
              </a:rPr>
              <a:t>c.	None of the company's initiatives is useful to me or is likely to improve my well-being</a:t>
            </a:r>
          </a:p>
          <a:p>
            <a:pPr marL="360363" lvl="0">
              <a:spcAft>
                <a:spcPts val="0"/>
              </a:spcAft>
              <a:tabLst>
                <a:tab pos="360363" algn="l"/>
                <a:tab pos="623888" algn="l"/>
              </a:tabLst>
            </a:pPr>
            <a:r>
              <a:rPr lang="en-US" b="1" dirty="0">
                <a:latin typeface="Calibri"/>
                <a:ea typeface="Times New Roman"/>
                <a:cs typeface="mesNewRomanPSMT"/>
              </a:rPr>
              <a:t>d.	I don't know about my company's welfare services and initiatives</a:t>
            </a:r>
          </a:p>
          <a:p>
            <a:pPr marL="360363" lvl="0">
              <a:spcAft>
                <a:spcPts val="0"/>
              </a:spcAft>
              <a:tabLst>
                <a:tab pos="360363" algn="l"/>
                <a:tab pos="623888" algn="l"/>
              </a:tabLst>
            </a:pPr>
            <a:r>
              <a:rPr lang="en-US" b="1" dirty="0">
                <a:latin typeface="Calibri"/>
                <a:ea typeface="Times New Roman"/>
                <a:cs typeface="mesNewRomanPSMT"/>
              </a:rPr>
              <a:t>e.	Other (please specify) </a:t>
            </a:r>
          </a:p>
          <a:p>
            <a:pPr lvl="0">
              <a:spcAft>
                <a:spcPts val="0"/>
              </a:spcAft>
              <a:tabLst>
                <a:tab pos="360363" algn="l"/>
              </a:tabLst>
            </a:pPr>
            <a:endParaRPr lang="en-US" b="1" dirty="0">
              <a:solidFill>
                <a:srgbClr val="0000FF"/>
              </a:solidFill>
              <a:latin typeface="Calibri"/>
              <a:ea typeface="Times New Roman"/>
              <a:cs typeface="mesNewRomanPSMT"/>
            </a:endParaRPr>
          </a:p>
          <a:p>
            <a:pPr lvl="0">
              <a:spcAft>
                <a:spcPts val="0"/>
              </a:spcAft>
              <a:tabLst>
                <a:tab pos="360363" algn="l"/>
              </a:tabLst>
            </a:pPr>
            <a:r>
              <a:rPr lang="en-US" b="1" dirty="0">
                <a:solidFill>
                  <a:srgbClr val="0000FF"/>
                </a:solidFill>
                <a:latin typeface="Calibri"/>
                <a:ea typeface="Times New Roman"/>
                <a:cs typeface="mesNewRomanPSMT"/>
              </a:rPr>
              <a:t>4.	How satisfied are you in general with the welfare services offered by your company?</a:t>
            </a:r>
          </a:p>
          <a:p>
            <a:pPr lvl="0">
              <a:spcAft>
                <a:spcPts val="0"/>
              </a:spcAft>
              <a:tabLst>
                <a:tab pos="360363" algn="l"/>
              </a:tabLst>
            </a:pPr>
            <a:endParaRPr lang="en-US" b="1" dirty="0">
              <a:solidFill>
                <a:srgbClr val="0000FF"/>
              </a:solidFill>
              <a:latin typeface="Calibri"/>
              <a:ea typeface="Times New Roman"/>
              <a:cs typeface="mesNewRomanPSMT"/>
            </a:endParaRPr>
          </a:p>
        </p:txBody>
      </p:sp>
      <p:sp>
        <p:nvSpPr>
          <p:cNvPr id="11" name="Segnaposto piè di pagina 2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CA" i="1" dirty="0" smtClean="0">
                <a:solidFill>
                  <a:schemeClr val="bg1">
                    <a:lumMod val="50000"/>
                  </a:schemeClr>
                </a:solidFill>
              </a:rPr>
              <a:t>VS/2018/0037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MS PGothic" pitchFamily="34" charset="-128"/>
              </a:rPr>
              <a:t>Lisbon – PV</a:t>
            </a: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549981"/>
              </p:ext>
            </p:extLst>
          </p:nvPr>
        </p:nvGraphicFramePr>
        <p:xfrm>
          <a:off x="301296" y="5517232"/>
          <a:ext cx="8591184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Documento" r:id="rId6" imgW="6782906" imgH="506538" progId="Word.Document.12">
                  <p:embed/>
                </p:oleObj>
              </mc:Choice>
              <mc:Fallback>
                <p:oleObj name="Documento" r:id="rId6" imgW="6782906" imgH="5065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1296" y="5517232"/>
                        <a:ext cx="8591184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44394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Immagine 4" descr="File:Flag of Europ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27013"/>
            <a:ext cx="79216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8" descr="logo_FIR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20510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176213"/>
            <a:ext cx="9683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915816" y="157308"/>
            <a:ext cx="35086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GB" sz="2800" b="1" dirty="0" smtClean="0">
                <a:solidFill>
                  <a:srgbClr val="FF0000"/>
                </a:solidFill>
                <a:latin typeface="Calibri"/>
                <a:ea typeface="Times New Roman"/>
                <a:cs typeface="mesNewRomanPSMT"/>
              </a:rPr>
              <a:t>PART 1. </a:t>
            </a:r>
          </a:p>
          <a:p>
            <a:pPr lvl="0" algn="ctr">
              <a:spcAft>
                <a:spcPts val="0"/>
              </a:spcAft>
            </a:pPr>
            <a:r>
              <a:rPr lang="en-GB" sz="2800" b="1" dirty="0" smtClean="0">
                <a:solidFill>
                  <a:srgbClr val="FF0000"/>
                </a:solidFill>
                <a:latin typeface="Calibri"/>
                <a:ea typeface="Times New Roman"/>
                <a:cs typeface="mesNewRomanPSMT"/>
              </a:rPr>
              <a:t>THE  QUESTIONNAIRE </a:t>
            </a:r>
            <a:endParaRPr lang="it-IT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29289" y="1143587"/>
            <a:ext cx="88464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360363" algn="l"/>
              </a:tabLst>
            </a:pPr>
            <a:r>
              <a:rPr lang="en-US" b="1" dirty="0">
                <a:solidFill>
                  <a:srgbClr val="0000FF"/>
                </a:solidFill>
                <a:latin typeface="Calibri"/>
                <a:ea typeface="Times New Roman"/>
                <a:cs typeface="mesNewRomanPSMT"/>
              </a:rPr>
              <a:t>5.	Are the welfare services offered by your company the result of collective bargaining  or of negotiations with trade unions?</a:t>
            </a:r>
          </a:p>
          <a:p>
            <a:pPr lvl="1">
              <a:spcAft>
                <a:spcPts val="0"/>
              </a:spcAft>
              <a:tabLst>
                <a:tab pos="360363" algn="l"/>
              </a:tabLst>
            </a:pPr>
            <a:r>
              <a:rPr lang="en-US" b="1" dirty="0">
                <a:latin typeface="Calibri"/>
                <a:ea typeface="Times New Roman"/>
                <a:cs typeface="mesNewRomanPSMT"/>
              </a:rPr>
              <a:t>Yes</a:t>
            </a:r>
          </a:p>
          <a:p>
            <a:pPr lvl="1">
              <a:spcAft>
                <a:spcPts val="0"/>
              </a:spcAft>
              <a:tabLst>
                <a:tab pos="360363" algn="l"/>
              </a:tabLst>
            </a:pPr>
            <a:r>
              <a:rPr lang="en-US" b="1" dirty="0">
                <a:latin typeface="Calibri"/>
                <a:ea typeface="Times New Roman"/>
                <a:cs typeface="mesNewRomanPSMT"/>
              </a:rPr>
              <a:t>No</a:t>
            </a:r>
          </a:p>
          <a:p>
            <a:pPr lvl="1">
              <a:spcAft>
                <a:spcPts val="0"/>
              </a:spcAft>
              <a:tabLst>
                <a:tab pos="360363" algn="l"/>
              </a:tabLst>
            </a:pPr>
            <a:r>
              <a:rPr lang="en-US" b="1" dirty="0">
                <a:latin typeface="Calibri"/>
                <a:ea typeface="Times New Roman"/>
                <a:cs typeface="mesNewRomanPSMT"/>
              </a:rPr>
              <a:t>Don’t know</a:t>
            </a:r>
          </a:p>
          <a:p>
            <a:pPr lvl="0">
              <a:spcAft>
                <a:spcPts val="0"/>
              </a:spcAft>
              <a:tabLst>
                <a:tab pos="360363" algn="l"/>
              </a:tabLst>
            </a:pPr>
            <a:endParaRPr lang="en-US" b="1" dirty="0">
              <a:solidFill>
                <a:srgbClr val="0000FF"/>
              </a:solidFill>
              <a:latin typeface="Calibri"/>
              <a:ea typeface="Times New Roman"/>
              <a:cs typeface="mesNewRomanPSMT"/>
            </a:endParaRPr>
          </a:p>
          <a:p>
            <a:pPr lvl="0">
              <a:spcAft>
                <a:spcPts val="0"/>
              </a:spcAft>
              <a:tabLst>
                <a:tab pos="360363" algn="l"/>
              </a:tabLst>
            </a:pPr>
            <a:r>
              <a:rPr lang="en-US" b="1" dirty="0">
                <a:solidFill>
                  <a:srgbClr val="0000FF"/>
                </a:solidFill>
                <a:latin typeface="Calibri"/>
                <a:ea typeface="Times New Roman"/>
                <a:cs typeface="mesNewRomanPSMT"/>
              </a:rPr>
              <a:t>6.	Is it possible to cash in the welfare services offered by your company?</a:t>
            </a:r>
          </a:p>
          <a:p>
            <a:pPr lvl="1">
              <a:spcAft>
                <a:spcPts val="0"/>
              </a:spcAft>
              <a:tabLst>
                <a:tab pos="360363" algn="l"/>
              </a:tabLst>
            </a:pPr>
            <a:r>
              <a:rPr lang="en-US" b="1" dirty="0">
                <a:latin typeface="Calibri"/>
                <a:ea typeface="Times New Roman"/>
                <a:cs typeface="mesNewRomanPSMT"/>
              </a:rPr>
              <a:t>Yes</a:t>
            </a:r>
          </a:p>
          <a:p>
            <a:pPr lvl="1">
              <a:spcAft>
                <a:spcPts val="0"/>
              </a:spcAft>
              <a:tabLst>
                <a:tab pos="360363" algn="l"/>
              </a:tabLst>
            </a:pPr>
            <a:r>
              <a:rPr lang="en-US" b="1" dirty="0">
                <a:latin typeface="Calibri"/>
                <a:ea typeface="Times New Roman"/>
                <a:cs typeface="mesNewRomanPSMT"/>
              </a:rPr>
              <a:t>No</a:t>
            </a:r>
          </a:p>
          <a:p>
            <a:pPr lvl="0">
              <a:spcAft>
                <a:spcPts val="0"/>
              </a:spcAft>
              <a:tabLst>
                <a:tab pos="360363" algn="l"/>
              </a:tabLst>
            </a:pPr>
            <a:endParaRPr lang="en-US" b="1" dirty="0">
              <a:solidFill>
                <a:srgbClr val="0000FF"/>
              </a:solidFill>
              <a:latin typeface="Calibri"/>
              <a:ea typeface="Times New Roman"/>
              <a:cs typeface="mesNewRomanPSMT"/>
            </a:endParaRPr>
          </a:p>
          <a:p>
            <a:pPr lvl="0">
              <a:spcAft>
                <a:spcPts val="0"/>
              </a:spcAft>
              <a:tabLst>
                <a:tab pos="360363" algn="l"/>
              </a:tabLst>
            </a:pPr>
            <a:r>
              <a:rPr lang="en-US" b="1" dirty="0">
                <a:solidFill>
                  <a:srgbClr val="0000FF"/>
                </a:solidFill>
                <a:latin typeface="Calibri"/>
                <a:ea typeface="Times New Roman"/>
                <a:cs typeface="mesNewRomanPSMT"/>
              </a:rPr>
              <a:t>7.	In your opinion, the welfare initiatives of your company: </a:t>
            </a:r>
          </a:p>
          <a:p>
            <a:pPr lvl="0">
              <a:spcAft>
                <a:spcPts val="0"/>
              </a:spcAft>
              <a:tabLst>
                <a:tab pos="360363" algn="l"/>
              </a:tabLst>
            </a:pPr>
            <a:endParaRPr lang="en-US" b="1" dirty="0">
              <a:solidFill>
                <a:srgbClr val="0000FF"/>
              </a:solidFill>
              <a:latin typeface="Calibri"/>
              <a:ea typeface="Times New Roman"/>
              <a:cs typeface="mesNewRomanPSMT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712809"/>
              </p:ext>
            </p:extLst>
          </p:nvPr>
        </p:nvGraphicFramePr>
        <p:xfrm>
          <a:off x="683568" y="4293095"/>
          <a:ext cx="7704855" cy="2453640"/>
        </p:xfrm>
        <a:graphic>
          <a:graphicData uri="http://schemas.openxmlformats.org/drawingml/2006/table">
            <a:tbl>
              <a:tblPr firstRow="1" firstCol="1" bandRow="1"/>
              <a:tblGrid>
                <a:gridCol w="601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06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Increase workers’ sense of corporate belonging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1275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 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06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Allow workers to work with more peace of mind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1275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06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Allows to work more productively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1275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06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Improve the corporate climate and the relationship between colleagues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1275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01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 (please specify) 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1275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7086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Immagine 4" descr="File:Flag of Europ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27013"/>
            <a:ext cx="79216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8" descr="logo_FIR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20510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176213"/>
            <a:ext cx="9683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646480" y="157308"/>
            <a:ext cx="40473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GB" sz="2800" b="1" dirty="0" smtClean="0">
                <a:solidFill>
                  <a:srgbClr val="FF0000"/>
                </a:solidFill>
                <a:latin typeface="Calibri"/>
                <a:ea typeface="Times New Roman"/>
                <a:cs typeface="mesNewRomanPSMT"/>
              </a:rPr>
              <a:t>PART 2. </a:t>
            </a:r>
          </a:p>
          <a:p>
            <a:pPr lvl="0" algn="ctr">
              <a:spcAft>
                <a:spcPts val="0"/>
              </a:spcAft>
            </a:pPr>
            <a:r>
              <a:rPr lang="en-GB" sz="2800" b="1" dirty="0" smtClean="0">
                <a:solidFill>
                  <a:srgbClr val="FF0000"/>
                </a:solidFill>
                <a:latin typeface="Calibri"/>
                <a:ea typeface="Times New Roman"/>
                <a:cs typeface="mesNewRomanPSMT"/>
              </a:rPr>
              <a:t>PERSONAL INFORMATION</a:t>
            </a:r>
            <a:endParaRPr lang="it-IT" sz="20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215098"/>
              </p:ext>
            </p:extLst>
          </p:nvPr>
        </p:nvGraphicFramePr>
        <p:xfrm>
          <a:off x="718708" y="1690586"/>
          <a:ext cx="1366912" cy="360040"/>
        </p:xfrm>
        <a:graphic>
          <a:graphicData uri="http://schemas.openxmlformats.org/drawingml/2006/table">
            <a:tbl>
              <a:tblPr firstRow="1" firstCol="1" bandRow="1"/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Female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434548"/>
              </p:ext>
            </p:extLst>
          </p:nvPr>
        </p:nvGraphicFramePr>
        <p:xfrm>
          <a:off x="715002" y="2665976"/>
          <a:ext cx="1622425" cy="1156716"/>
        </p:xfrm>
        <a:graphic>
          <a:graphicData uri="http://schemas.openxmlformats.org/drawingml/2006/table">
            <a:tbl>
              <a:tblPr firstRow="1" firstCol="1" bandRow="1"/>
              <a:tblGrid>
                <a:gridCol w="126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18-29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30-39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40-49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50-59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60-64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 years old above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033119"/>
              </p:ext>
            </p:extLst>
          </p:nvPr>
        </p:nvGraphicFramePr>
        <p:xfrm>
          <a:off x="728758" y="4437112"/>
          <a:ext cx="2403082" cy="420624"/>
        </p:xfrm>
        <a:graphic>
          <a:graphicData uri="http://schemas.openxmlformats.org/drawingml/2006/table">
            <a:tbl>
              <a:tblPr firstRow="1" firstCol="1" bandRow="1"/>
              <a:tblGrid>
                <a:gridCol w="2043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Children living with you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Children not living with you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41942" y="1107171"/>
            <a:ext cx="17185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Gender</a:t>
            </a:r>
            <a:endParaRPr kumimoji="0" lang="it-IT" altLang="it-IT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21191" y="501317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Professional role</a:t>
            </a:r>
            <a:endParaRPr lang="it-IT" dirty="0">
              <a:solidFill>
                <a:srgbClr val="0000FF"/>
              </a:solidFill>
            </a:endParaRPr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692290"/>
              </p:ext>
            </p:extLst>
          </p:nvPr>
        </p:nvGraphicFramePr>
        <p:xfrm>
          <a:off x="668095" y="5382508"/>
          <a:ext cx="3473450" cy="1266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Documento" r:id="rId6" imgW="3475699" imgH="1276606" progId="Word.Document.12">
                  <p:embed/>
                </p:oleObj>
              </mc:Choice>
              <mc:Fallback>
                <p:oleObj name="Documento" r:id="rId6" imgW="3475699" imgH="12766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8095" y="5382508"/>
                        <a:ext cx="3473450" cy="1266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/>
          <p:cNvSpPr/>
          <p:nvPr/>
        </p:nvSpPr>
        <p:spPr>
          <a:xfrm>
            <a:off x="5138822" y="1399558"/>
            <a:ext cx="2527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Your company sector</a:t>
            </a:r>
            <a:endParaRPr lang="it-IT" dirty="0">
              <a:solidFill>
                <a:srgbClr val="0000FF"/>
              </a:solidFill>
            </a:endParaRPr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680937"/>
              </p:ext>
            </p:extLst>
          </p:nvPr>
        </p:nvGraphicFramePr>
        <p:xfrm>
          <a:off x="5140883" y="1859855"/>
          <a:ext cx="3398837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Documento" r:id="rId8" imgW="6870753" imgH="2587413" progId="Word.Document.12">
                  <p:embed/>
                </p:oleObj>
              </mc:Choice>
              <mc:Fallback>
                <p:oleObj name="Documento" r:id="rId8" imgW="6870753" imgH="25874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40883" y="1859855"/>
                        <a:ext cx="3398837" cy="128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tangolo 12"/>
          <p:cNvSpPr/>
          <p:nvPr/>
        </p:nvSpPr>
        <p:spPr>
          <a:xfrm>
            <a:off x="5138822" y="3284984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Country</a:t>
            </a:r>
            <a:r>
              <a:rPr lang="en-GB" dirty="0">
                <a:solidFill>
                  <a:srgbClr val="0000FF"/>
                </a:solidFill>
              </a:rPr>
              <a:t> </a:t>
            </a:r>
            <a:endParaRPr lang="it-IT" dirty="0">
              <a:solidFill>
                <a:srgbClr val="0000FF"/>
              </a:solidFill>
            </a:endParaRPr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405000"/>
              </p:ext>
            </p:extLst>
          </p:nvPr>
        </p:nvGraphicFramePr>
        <p:xfrm>
          <a:off x="5161868" y="3717776"/>
          <a:ext cx="3063875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Documento" r:id="rId10" imgW="3094431" imgH="2619094" progId="Word.Document.12">
                  <p:embed/>
                </p:oleObj>
              </mc:Choice>
              <mc:Fallback>
                <p:oleObj name="Documento" r:id="rId10" imgW="3094431" imgH="26190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61868" y="3717776"/>
                        <a:ext cx="3063875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14"/>
          <p:cNvSpPr/>
          <p:nvPr/>
        </p:nvSpPr>
        <p:spPr>
          <a:xfrm>
            <a:off x="641942" y="2276872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Age ranges 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55975" y="3995772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Family situation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21" name="Segnaposto piè di pagina 2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CA" i="1" dirty="0" smtClean="0">
                <a:solidFill>
                  <a:schemeClr val="bg1">
                    <a:lumMod val="50000"/>
                  </a:schemeClr>
                </a:solidFill>
              </a:rPr>
              <a:t>VS/2018/0037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MS PGothic" pitchFamily="34" charset="-128"/>
              </a:rPr>
              <a:t>Lisbon – PV</a:t>
            </a:r>
          </a:p>
        </p:txBody>
      </p:sp>
    </p:spTree>
    <p:extLst>
      <p:ext uri="{BB962C8B-B14F-4D97-AF65-F5344CB8AC3E}">
        <p14:creationId xmlns:p14="http://schemas.microsoft.com/office/powerpoint/2010/main" val="1631049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722640" y="1058441"/>
            <a:ext cx="7800975" cy="7143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SURVEY NEXT STEPS AND DEADLINES </a:t>
            </a:r>
          </a:p>
        </p:txBody>
      </p:sp>
      <p:pic>
        <p:nvPicPr>
          <p:cNvPr id="19459" name="Immagine 4" descr="File:Flag of Europ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27013"/>
            <a:ext cx="79216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8" descr="logo_FIR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20510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176213"/>
            <a:ext cx="9683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755164"/>
              </p:ext>
            </p:extLst>
          </p:nvPr>
        </p:nvGraphicFramePr>
        <p:xfrm>
          <a:off x="238941" y="1074184"/>
          <a:ext cx="8869563" cy="4947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Freccia a destra con strisce 1"/>
          <p:cNvSpPr/>
          <p:nvPr/>
        </p:nvSpPr>
        <p:spPr>
          <a:xfrm>
            <a:off x="543460" y="5895553"/>
            <a:ext cx="8351837" cy="48577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400600" y="2789094"/>
            <a:ext cx="1331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u="sng" dirty="0" smtClean="0">
                <a:solidFill>
                  <a:srgbClr val="0000FF"/>
                </a:solidFill>
                <a:latin typeface="+mn-lt"/>
              </a:rPr>
              <a:t>January-   July 2019</a:t>
            </a:r>
          </a:p>
          <a:p>
            <a:pPr algn="ctr"/>
            <a:r>
              <a:rPr lang="en-CA" sz="1400" b="1" dirty="0" smtClean="0">
                <a:solidFill>
                  <a:srgbClr val="0000FF"/>
                </a:solidFill>
                <a:latin typeface="+mn-lt"/>
              </a:rPr>
              <a:t>Dissemination of the survey  </a:t>
            </a:r>
            <a:r>
              <a:rPr lang="en-CA" sz="1400" dirty="0" smtClean="0">
                <a:latin typeface="+mn-lt"/>
              </a:rPr>
              <a:t>in partners organizations </a:t>
            </a:r>
            <a:endParaRPr lang="en-CA" sz="1400" dirty="0">
              <a:latin typeface="+mn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696744" y="2564904"/>
            <a:ext cx="13316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latin typeface="+mn-lt"/>
              </a:rPr>
              <a:t>May 2019</a:t>
            </a:r>
          </a:p>
          <a:p>
            <a:pPr algn="ctr"/>
            <a:r>
              <a:rPr lang="en-CA" sz="1400" b="1" dirty="0" smtClean="0">
                <a:latin typeface="+mn-lt"/>
              </a:rPr>
              <a:t>First Dissemination of the survey </a:t>
            </a:r>
            <a:r>
              <a:rPr lang="en-CA" sz="1400" dirty="0" smtClean="0">
                <a:latin typeface="+mn-lt"/>
              </a:rPr>
              <a:t>results during </a:t>
            </a:r>
            <a:r>
              <a:rPr lang="en-CA" sz="1400" b="1" dirty="0" smtClean="0">
                <a:solidFill>
                  <a:srgbClr val="0000FF"/>
                </a:solidFill>
                <a:latin typeface="+mn-lt"/>
              </a:rPr>
              <a:t>THE TRAINING COURSE</a:t>
            </a:r>
            <a:endParaRPr lang="en-CA" sz="1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884368" y="2271643"/>
            <a:ext cx="12961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latin typeface="+mn-lt"/>
              </a:rPr>
              <a:t>Autumn 2019</a:t>
            </a:r>
          </a:p>
          <a:p>
            <a:pPr algn="ctr"/>
            <a:r>
              <a:rPr lang="en-CA" sz="1400" dirty="0" smtClean="0">
                <a:latin typeface="+mn-lt"/>
              </a:rPr>
              <a:t>Dissemination of the final survey results during the </a:t>
            </a:r>
            <a:r>
              <a:rPr lang="en-CA" sz="1500" b="1" dirty="0" smtClean="0">
                <a:solidFill>
                  <a:srgbClr val="FF0000"/>
                </a:solidFill>
                <a:latin typeface="+mn-lt"/>
              </a:rPr>
              <a:t>FINAL CONFERENCE </a:t>
            </a:r>
            <a:endParaRPr lang="en-CA" sz="1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Freccia a destra con strisce 5"/>
          <p:cNvSpPr/>
          <p:nvPr/>
        </p:nvSpPr>
        <p:spPr>
          <a:xfrm rot="5400000">
            <a:off x="4272528" y="2193424"/>
            <a:ext cx="978408" cy="48463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con strisce 13"/>
          <p:cNvSpPr/>
          <p:nvPr/>
        </p:nvSpPr>
        <p:spPr>
          <a:xfrm rot="16200000">
            <a:off x="8034796" y="4443008"/>
            <a:ext cx="978408" cy="48463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piè di pagina 2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CA" i="1" dirty="0" smtClean="0">
                <a:solidFill>
                  <a:schemeClr val="bg1">
                    <a:lumMod val="50000"/>
                  </a:schemeClr>
                </a:solidFill>
              </a:rPr>
              <a:t>VS/2018/0037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MS PGothic" pitchFamily="34" charset="-128"/>
              </a:rPr>
              <a:t>Lisbon – PV</a:t>
            </a:r>
          </a:p>
        </p:txBody>
      </p:sp>
    </p:spTree>
    <p:extLst>
      <p:ext uri="{BB962C8B-B14F-4D97-AF65-F5344CB8AC3E}">
        <p14:creationId xmlns:p14="http://schemas.microsoft.com/office/powerpoint/2010/main" val="6800433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7777</TotalTime>
  <Words>534</Words>
  <Application>Microsoft Office PowerPoint</Application>
  <PresentationFormat>Presentazione su schermo (4:3)</PresentationFormat>
  <Paragraphs>154</Paragraphs>
  <Slides>10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MS PGothic</vt:lpstr>
      <vt:lpstr>Arial</vt:lpstr>
      <vt:lpstr>Calibri</vt:lpstr>
      <vt:lpstr>mesNewRomanPSMT</vt:lpstr>
      <vt:lpstr>Times New Roman</vt:lpstr>
      <vt:lpstr>Tema di Office</vt:lpstr>
      <vt:lpstr>Personalizza struttura</vt:lpstr>
      <vt:lpstr>Documento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SURVEY NEXT STEPS AND DEADLINES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 demografici europei e loro impatti sul mercato del lavoro</dc:title>
  <dc:creator>Formazione e Ricerca</dc:creator>
  <cp:lastModifiedBy>Utente</cp:lastModifiedBy>
  <cp:revision>398</cp:revision>
  <dcterms:created xsi:type="dcterms:W3CDTF">2012-02-07T11:09:38Z</dcterms:created>
  <dcterms:modified xsi:type="dcterms:W3CDTF">2019-01-30T08:22:35Z</dcterms:modified>
</cp:coreProperties>
</file>